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78" roundtripDataSignature="AMtx7miOCI2iYFyeJwWtV/WEvobjFIR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34" name="Google Shape;23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95" name="Google Shape;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 name="Google Shape;9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7" name="Google Shape;97;p2: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33" name="Google Shape;533;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4" name="Google Shape;534;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35" name="Google Shape;535;p49: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71" name="Google Shape;571;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 name="Google Shape;572;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73" name="Google Shape;573;p54: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82" name="Google Shape;68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3" name="Google Shape;683;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84" name="Google Shape;684;p56: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09" name="Google Shape;709;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0" name="Google Shape;710;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1" name="Google Shape;711;p61: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18" name="Google Shape;718;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9" name="Google Shape;719;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20" name="Google Shape;720;p62: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34" name="Google Shape;734;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5" name="Google Shape;735;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36" name="Google Shape;736;p63: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50" name="Google Shape;750;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1" name="Google Shape;751;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52" name="Google Shape;752;p64: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65" name="Google Shape;765;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6" name="Google Shape;76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67" name="Google Shape;767;p65: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90" name="Google Shape;790;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1" name="Google Shape;791;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92" name="Google Shape;792;p69: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13" name="Google Shape;813;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4" name="Google Shape;814;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15" name="Google Shape;815;p70: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28" name="Google Shape;828;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9" name="Google Shape;829;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30" name="Google Shape;830;p71: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Đáp ứng những nhiều cầu của Tưởng</a:t>
            </a:r>
            <a:endParaRPr/>
          </a:p>
          <a:p>
            <a:pPr indent="0" lvl="0" marL="0" rtl="0" algn="l">
              <a:spcBef>
                <a:spcPts val="0"/>
              </a:spcBef>
              <a:spcAft>
                <a:spcPts val="0"/>
              </a:spcAft>
              <a:buNone/>
            </a:pPr>
            <a:r>
              <a:rPr lang="en-US"/>
              <a:t>Đối với Pháp: hiệp định Sơ bộ 19/8</a:t>
            </a:r>
            <a:endParaRPr/>
          </a:p>
        </p:txBody>
      </p:sp>
      <p:sp>
        <p:nvSpPr>
          <p:cNvPr id="159" name="Google Shape;15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7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4"/>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4"/>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4"/>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8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83"/>
          <p:cNvSpPr/>
          <p:nvPr>
            <p:ph idx="2" type="pic"/>
          </p:nvPr>
        </p:nvSpPr>
        <p:spPr>
          <a:xfrm>
            <a:off x="5183188" y="987425"/>
            <a:ext cx="6172200" cy="4873625"/>
          </a:xfrm>
          <a:prstGeom prst="rect">
            <a:avLst/>
          </a:prstGeom>
          <a:noFill/>
          <a:ln>
            <a:noFill/>
          </a:ln>
        </p:spPr>
      </p:sp>
      <p:sp>
        <p:nvSpPr>
          <p:cNvPr id="71" name="Google Shape;71;p8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83"/>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3"/>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83"/>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84"/>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84"/>
          <p:cNvSpPr txBox="1"/>
          <p:nvPr>
            <p:ph idx="1" type="body"/>
          </p:nvPr>
        </p:nvSpPr>
        <p:spPr>
          <a:xfrm rot="5400000">
            <a:off x="3594258" y="-1582579"/>
            <a:ext cx="4729826" cy="1078925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84"/>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4"/>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84"/>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8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8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85"/>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5"/>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85"/>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75"/>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75"/>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5"/>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25" name="Shape 25"/>
        <p:cNvGrpSpPr/>
        <p:nvPr/>
      </p:nvGrpSpPr>
      <p:grpSpPr>
        <a:xfrm>
          <a:off x="0" y="0"/>
          <a:ext cx="0" cy="0"/>
          <a:chOff x="0" y="0"/>
          <a:chExt cx="0" cy="0"/>
        </a:xfrm>
      </p:grpSpPr>
      <p:sp>
        <p:nvSpPr>
          <p:cNvPr id="26" name="Google Shape;26;p76"/>
          <p:cNvSpPr txBox="1"/>
          <p:nvPr>
            <p:ph idx="1" type="body"/>
          </p:nvPr>
        </p:nvSpPr>
        <p:spPr>
          <a:xfrm>
            <a:off x="609600" y="131763"/>
            <a:ext cx="10972800" cy="5994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76"/>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77"/>
          <p:cNvSpPr txBox="1"/>
          <p:nvPr>
            <p:ph type="title"/>
          </p:nvPr>
        </p:nvSpPr>
        <p:spPr>
          <a:xfrm>
            <a:off x="2043484" y="365126"/>
            <a:ext cx="9310315" cy="9468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77"/>
          <p:cNvSpPr txBox="1"/>
          <p:nvPr>
            <p:ph idx="1" type="body"/>
          </p:nvPr>
        </p:nvSpPr>
        <p:spPr>
          <a:xfrm>
            <a:off x="572493" y="1431235"/>
            <a:ext cx="11100021" cy="48661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77"/>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7"/>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7"/>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78"/>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78"/>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8"/>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8"/>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7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79"/>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9"/>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9"/>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80"/>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0"/>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0"/>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0"/>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81"/>
          <p:cNvSpPr txBox="1"/>
          <p:nvPr>
            <p:ph type="title"/>
          </p:nvPr>
        </p:nvSpPr>
        <p:spPr>
          <a:xfrm>
            <a:off x="2059536" y="365125"/>
            <a:ext cx="9295852" cy="95947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8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8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8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1"/>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1"/>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1"/>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8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8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8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82"/>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2"/>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2"/>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73"/>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3"/>
          <p:cNvSpPr txBox="1"/>
          <p:nvPr>
            <p:ph idx="1" type="body"/>
          </p:nvPr>
        </p:nvSpPr>
        <p:spPr>
          <a:xfrm>
            <a:off x="564543" y="1447137"/>
            <a:ext cx="10789257" cy="472982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73"/>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3"/>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3"/>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19.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jpg"/><Relationship Id="rId4" Type="http://schemas.openxmlformats.org/officeDocument/2006/relationships/image" Target="../media/image21.jpg"/><Relationship Id="rId5" Type="http://schemas.openxmlformats.org/officeDocument/2006/relationships/hyperlink" Target="http://../../../Hoang%20Hanh/cv%20KI%20SAU/DUONGLOI/PHIM/KHANG%20CHIEN%20KIEN%20QUOC.wm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jpg"/><Relationship Id="rId4" Type="http://schemas.openxmlformats.org/officeDocument/2006/relationships/image" Target="../media/image43.jpg"/><Relationship Id="rId5" Type="http://schemas.openxmlformats.org/officeDocument/2006/relationships/image" Target="../media/image17.jpg"/><Relationship Id="rId6"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hyperlink" Target="http://../../../Hoang%20Hanh/cv%20KI%20SAU/DUONGLOI/PHIM/D%C3%93N%20QU%C3%82N%20TUONG%20VAO%20HA%20N%E1%BB%98I.wmv"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jpg"/><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jpg"/><Relationship Id="rId4" Type="http://schemas.openxmlformats.org/officeDocument/2006/relationships/image" Target="../media/image33.gif"/><Relationship Id="rId5"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jpg"/><Relationship Id="rId4" Type="http://schemas.openxmlformats.org/officeDocument/2006/relationships/hyperlink" Target="http://../../../Hoang%20Hanh/cv%20KI%20SAU/DUONGLOI/PHIM/BAC%20HO%20TRO%20LAI%20PHAP%20SAU%2031%20NAM.wmv"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jpg"/><Relationship Id="rId4" Type="http://schemas.openxmlformats.org/officeDocument/2006/relationships/hyperlink" Target="http://../../../../NHAC/tong%20hop/LoiKeuGoiToanQuocKC.mp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jpg"/><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jpg"/><Relationship Id="rId4" Type="http://schemas.openxmlformats.org/officeDocument/2006/relationships/image" Target="../media/image48.jpg"/><Relationship Id="rId5" Type="http://schemas.openxmlformats.org/officeDocument/2006/relationships/hyperlink" Target="http://../../../Hoang%20Hanh/cv%20KI%20SAU/DUONGLOI/PHIM/LOI%20KEU%20GOI%20TOAN%20QUOC%20KHANG%20CHIEN.wmv" TargetMode="External"/><Relationship Id="rId6"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jpg"/><Relationship Id="rId4" Type="http://schemas.openxmlformats.org/officeDocument/2006/relationships/image" Target="../media/image38.jpg"/><Relationship Id="rId5" Type="http://schemas.openxmlformats.org/officeDocument/2006/relationships/image" Target="../media/image47.jpg"/><Relationship Id="rId6" Type="http://schemas.openxmlformats.org/officeDocument/2006/relationships/image" Target="../media/image6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jpg"/><Relationship Id="rId4" Type="http://schemas.openxmlformats.org/officeDocument/2006/relationships/image" Target="../media/image6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jpg"/><Relationship Id="rId4" Type="http://schemas.openxmlformats.org/officeDocument/2006/relationships/image" Target="../media/image52.jpg"/><Relationship Id="rId5" Type="http://schemas.openxmlformats.org/officeDocument/2006/relationships/image" Target="../media/image85.jpg"/><Relationship Id="rId6" Type="http://schemas.openxmlformats.org/officeDocument/2006/relationships/hyperlink" Target="http://../../../Hoang%20Hanh/cv%20KI%20SAU/DUONGLOI/PHIM/CHIEN%20THANG%20DIEN%20BIEN%20PHU.wmv"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gif"/><Relationship Id="rId4" Type="http://schemas.openxmlformats.org/officeDocument/2006/relationships/image" Target="../media/image46.jpg"/><Relationship Id="rId5" Type="http://schemas.openxmlformats.org/officeDocument/2006/relationships/image" Target="../media/image62.jpg"/><Relationship Id="rId6" Type="http://schemas.openxmlformats.org/officeDocument/2006/relationships/image" Target="../media/image40.png"/><Relationship Id="rId7" Type="http://schemas.openxmlformats.org/officeDocument/2006/relationships/image" Target="../media/image5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7.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4.jpg"/><Relationship Id="rId5" Type="http://schemas.openxmlformats.org/officeDocument/2006/relationships/image" Target="../media/image8.jpg"/><Relationship Id="rId6"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image" Target="../media/image63.png"/><Relationship Id="rId6" Type="http://schemas.openxmlformats.org/officeDocument/2006/relationships/image" Target="../media/image1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5.jpg"/><Relationship Id="rId4" Type="http://schemas.openxmlformats.org/officeDocument/2006/relationships/image" Target="../media/image57.jpg"/><Relationship Id="rId5" Type="http://schemas.openxmlformats.org/officeDocument/2006/relationships/image" Target="../media/image58.png"/><Relationship Id="rId6" Type="http://schemas.openxmlformats.org/officeDocument/2006/relationships/image" Target="../media/image7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6.jpg"/><Relationship Id="rId4" Type="http://schemas.openxmlformats.org/officeDocument/2006/relationships/image" Target="../media/image54.jpg"/><Relationship Id="rId5" Type="http://schemas.openxmlformats.org/officeDocument/2006/relationships/image" Target="../media/image61.jpg"/><Relationship Id="rId6" Type="http://schemas.openxmlformats.org/officeDocument/2006/relationships/image" Target="../media/image72.jpg"/><Relationship Id="rId7" Type="http://schemas.openxmlformats.org/officeDocument/2006/relationships/image" Target="../media/image8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1.jp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2.jpg"/><Relationship Id="rId4" Type="http://schemas.openxmlformats.org/officeDocument/2006/relationships/image" Target="../media/image66.jpg"/><Relationship Id="rId5" Type="http://schemas.openxmlformats.org/officeDocument/2006/relationships/image" Target="../media/image7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8.jpg"/><Relationship Id="rId4" Type="http://schemas.openxmlformats.org/officeDocument/2006/relationships/image" Target="../media/image77.jpg"/><Relationship Id="rId5" Type="http://schemas.openxmlformats.org/officeDocument/2006/relationships/image" Target="../media/image6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9.jp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9.png"/><Relationship Id="rId4" Type="http://schemas.openxmlformats.org/officeDocument/2006/relationships/image" Target="../media/image9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8.jpg"/><Relationship Id="rId4" Type="http://schemas.openxmlformats.org/officeDocument/2006/relationships/image" Target="../media/image81.jpg"/><Relationship Id="rId5" Type="http://schemas.openxmlformats.org/officeDocument/2006/relationships/image" Target="../media/image93.jpg"/><Relationship Id="rId6" Type="http://schemas.openxmlformats.org/officeDocument/2006/relationships/image" Target="../media/image8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1.png"/><Relationship Id="rId4" Type="http://schemas.openxmlformats.org/officeDocument/2006/relationships/image" Target="../media/image94.png"/><Relationship Id="rId5" Type="http://schemas.openxmlformats.org/officeDocument/2006/relationships/image" Target="../media/image8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9.jpg"/><Relationship Id="rId5" Type="http://schemas.openxmlformats.org/officeDocument/2006/relationships/image" Target="../media/image10.png"/><Relationship Id="rId6"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descr="f" id="91" name="Google Shape;91;p1"/>
          <p:cNvPicPr preferRelativeResize="0"/>
          <p:nvPr/>
        </p:nvPicPr>
        <p:blipFill rotWithShape="1">
          <a:blip r:embed="rId3">
            <a:alphaModFix/>
          </a:blip>
          <a:srcRect b="0" l="0" r="0" t="0"/>
          <a:stretch/>
        </p:blipFill>
        <p:spPr>
          <a:xfrm>
            <a:off x="9042400" y="5200650"/>
            <a:ext cx="3149600" cy="1657350"/>
          </a:xfrm>
          <a:prstGeom prst="rect">
            <a:avLst/>
          </a:prstGeom>
          <a:noFill/>
          <a:ln>
            <a:noFill/>
          </a:ln>
        </p:spPr>
      </p:pic>
      <p:sp>
        <p:nvSpPr>
          <p:cNvPr id="92" name="Google Shape;92;p1"/>
          <p:cNvSpPr txBox="1"/>
          <p:nvPr/>
        </p:nvSpPr>
        <p:spPr>
          <a:xfrm>
            <a:off x="882594" y="1504125"/>
            <a:ext cx="10583100" cy="27705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i="0" lang="en-US" sz="3600" u="none" cap="none" strike="noStrike">
                <a:solidFill>
                  <a:srgbClr val="FF0000"/>
                </a:solidFill>
                <a:latin typeface="Times New Roman"/>
                <a:ea typeface="Times New Roman"/>
                <a:cs typeface="Times New Roman"/>
                <a:sym typeface="Times New Roman"/>
              </a:rPr>
              <a:t>CHƯƠNG 2: </a:t>
            </a:r>
            <a:endParaRPr b="0" i="0" sz="3600" u="none" cap="none" strike="noStrike">
              <a:solidFill>
                <a:srgbClr val="FF0000"/>
              </a:solidFill>
              <a:latin typeface="Times New Roman"/>
              <a:ea typeface="Times New Roman"/>
              <a:cs typeface="Times New Roman"/>
              <a:sym typeface="Times New Roman"/>
            </a:endParaRPr>
          </a:p>
          <a:p>
            <a:pPr indent="0" lvl="0" marL="0" marR="0" rtl="0" algn="ctr">
              <a:lnSpc>
                <a:spcPct val="120000"/>
              </a:lnSpc>
              <a:spcBef>
                <a:spcPts val="600"/>
              </a:spcBef>
              <a:spcAft>
                <a:spcPts val="0"/>
              </a:spcAft>
              <a:buNone/>
            </a:pPr>
            <a:r>
              <a:rPr b="1" i="0" lang="en-US" sz="3600" u="none" cap="none" strike="noStrike">
                <a:solidFill>
                  <a:srgbClr val="000000"/>
                </a:solidFill>
                <a:latin typeface="Times New Roman"/>
                <a:ea typeface="Times New Roman"/>
                <a:cs typeface="Times New Roman"/>
                <a:sym typeface="Times New Roman"/>
              </a:rPr>
              <a:t>ĐẢNG LÃNH ĐẠO HAI CUỘC KHÁNG CHIẾN HOÀN THÀNH GIẢI PHÓNG DÂN TỘC, THỐNG NHẤT </a:t>
            </a:r>
            <a:r>
              <a:rPr b="1" i="0" lang="en-US" sz="3600" u="none" cap="none" strike="noStrike">
                <a:solidFill>
                  <a:srgbClr val="000000"/>
                </a:solidFill>
                <a:latin typeface="Times New Roman"/>
                <a:ea typeface="Times New Roman"/>
                <a:cs typeface="Times New Roman"/>
                <a:sym typeface="Times New Roman"/>
              </a:rPr>
              <a:t>ĐẤT NƯỚC</a:t>
            </a:r>
            <a:r>
              <a:rPr b="1" i="0" lang="en-US" sz="3600" u="none" cap="none" strike="noStrike">
                <a:solidFill>
                  <a:srgbClr val="000000"/>
                </a:solidFill>
                <a:latin typeface="Times New Roman"/>
                <a:ea typeface="Times New Roman"/>
                <a:cs typeface="Times New Roman"/>
                <a:sym typeface="Times New Roman"/>
              </a:rPr>
              <a:t>(1945 – 1975)</a:t>
            </a:r>
            <a:endParaRPr b="0" i="0" sz="3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hien phap 46.jpg" id="181" name="Google Shape;181;p10"/>
          <p:cNvPicPr preferRelativeResize="0"/>
          <p:nvPr/>
        </p:nvPicPr>
        <p:blipFill rotWithShape="1">
          <a:blip r:embed="rId3">
            <a:alphaModFix/>
          </a:blip>
          <a:srcRect b="0" l="0" r="0" t="0"/>
          <a:stretch/>
        </p:blipFill>
        <p:spPr>
          <a:xfrm>
            <a:off x="7162801" y="1447800"/>
            <a:ext cx="2170113" cy="3048000"/>
          </a:xfrm>
          <a:prstGeom prst="rect">
            <a:avLst/>
          </a:prstGeom>
          <a:noFill/>
          <a:ln>
            <a:noFill/>
          </a:ln>
          <a:effectLst>
            <a:outerShdw blurRad="292100" rotWithShape="0" algn="tl" dir="2700000" dist="139700">
              <a:srgbClr val="333333">
                <a:alpha val="64705"/>
              </a:srgbClr>
            </a:outerShdw>
          </a:effectLst>
        </p:spPr>
      </p:pic>
      <p:pic>
        <p:nvPicPr>
          <p:cNvPr descr="Hien-phapL.jpg" id="182" name="Google Shape;182;p10"/>
          <p:cNvPicPr preferRelativeResize="0"/>
          <p:nvPr/>
        </p:nvPicPr>
        <p:blipFill rotWithShape="1">
          <a:blip r:embed="rId4">
            <a:alphaModFix/>
          </a:blip>
          <a:srcRect b="0" l="0" r="0" t="0"/>
          <a:stretch/>
        </p:blipFill>
        <p:spPr>
          <a:xfrm>
            <a:off x="1866900" y="3306301"/>
            <a:ext cx="4724400" cy="2803525"/>
          </a:xfrm>
          <a:prstGeom prst="rect">
            <a:avLst/>
          </a:prstGeom>
          <a:noFill/>
          <a:ln>
            <a:noFill/>
          </a:ln>
          <a:effectLst>
            <a:outerShdw blurRad="292100" rotWithShape="0" algn="tl" dir="2700000" dist="139700">
              <a:srgbClr val="333333">
                <a:alpha val="64705"/>
              </a:srgbClr>
            </a:outerShdw>
          </a:effectLst>
        </p:spPr>
      </p:pic>
      <p:sp>
        <p:nvSpPr>
          <p:cNvPr id="183" name="Google Shape;183;p10"/>
          <p:cNvSpPr/>
          <p:nvPr/>
        </p:nvSpPr>
        <p:spPr>
          <a:xfrm>
            <a:off x="7162800" y="4876800"/>
            <a:ext cx="3505200" cy="1447800"/>
          </a:xfrm>
          <a:prstGeom prst="roundRect">
            <a:avLst>
              <a:gd fmla="val 16609"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588" lvl="0" marL="0" marR="0" rtl="0" algn="ctr">
              <a:spcBef>
                <a:spcPts val="0"/>
              </a:spcBef>
              <a:spcAft>
                <a:spcPts val="0"/>
              </a:spcAft>
              <a:buNone/>
            </a:pPr>
            <a:r>
              <a:rPr b="1" lang="en-US" sz="2000">
                <a:solidFill>
                  <a:srgbClr val="1A1A70"/>
                </a:solidFill>
                <a:latin typeface="Times New Roman"/>
                <a:ea typeface="Times New Roman"/>
                <a:cs typeface="Times New Roman"/>
                <a:sym typeface="Times New Roman"/>
              </a:rPr>
              <a:t>Hi</a:t>
            </a:r>
            <a:r>
              <a:rPr b="1" lang="en-US" sz="2000">
                <a:solidFill>
                  <a:schemeClr val="dk1"/>
                </a:solidFill>
                <a:latin typeface="Times New Roman"/>
                <a:ea typeface="Times New Roman"/>
                <a:cs typeface="Times New Roman"/>
                <a:sym typeface="Times New Roman"/>
              </a:rPr>
              <a:t>ến pháp </a:t>
            </a:r>
            <a:r>
              <a:rPr b="1" lang="en-US" sz="2000">
                <a:solidFill>
                  <a:srgbClr val="1A1A70"/>
                </a:solidFill>
                <a:latin typeface="Times New Roman"/>
                <a:ea typeface="Times New Roman"/>
                <a:cs typeface="Times New Roman"/>
                <a:sym typeface="Times New Roman"/>
              </a:rPr>
              <a:t>1946 - Hi</a:t>
            </a:r>
            <a:r>
              <a:rPr b="1" lang="en-US" sz="2000">
                <a:solidFill>
                  <a:schemeClr val="dk1"/>
                </a:solidFill>
                <a:latin typeface="Times New Roman"/>
                <a:ea typeface="Times New Roman"/>
                <a:cs typeface="Times New Roman"/>
                <a:sym typeface="Times New Roman"/>
              </a:rPr>
              <a:t>ến pháp đầu tiên của nước Việt Nam dân chủ cộng hoà</a:t>
            </a:r>
            <a:endParaRPr b="1" sz="2000">
              <a:solidFill>
                <a:srgbClr val="1A1A70"/>
              </a:solidFill>
              <a:latin typeface="Times New Roman"/>
              <a:ea typeface="Times New Roman"/>
              <a:cs typeface="Times New Roman"/>
              <a:sym typeface="Times New Roman"/>
            </a:endParaRPr>
          </a:p>
        </p:txBody>
      </p:sp>
      <p:sp>
        <p:nvSpPr>
          <p:cNvPr id="184" name="Google Shape;184;p10"/>
          <p:cNvSpPr txBox="1"/>
          <p:nvPr/>
        </p:nvSpPr>
        <p:spPr>
          <a:xfrm>
            <a:off x="2209800" y="1143000"/>
            <a:ext cx="40386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Noto Sans Symbols"/>
              <a:buNone/>
            </a:pPr>
            <a:r>
              <a:rPr b="0" lang="en-US" sz="3200">
                <a:solidFill>
                  <a:schemeClr val="dk1"/>
                </a:solidFill>
                <a:latin typeface="Times New Roman"/>
                <a:ea typeface="Times New Roman"/>
                <a:cs typeface="Times New Roman"/>
                <a:sym typeface="Times New Roman"/>
              </a:rPr>
              <a:t>- Lập hiến pháp</a:t>
            </a:r>
            <a:endParaRPr/>
          </a:p>
        </p:txBody>
      </p:sp>
    </p:spTree>
  </p:cSld>
  <p:clrMapOvr>
    <a:masterClrMapping/>
  </p:clrMapOvr>
  <p:transition>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1"/>
          <p:cNvSpPr/>
          <p:nvPr/>
        </p:nvSpPr>
        <p:spPr>
          <a:xfrm>
            <a:off x="3048000" y="5715000"/>
            <a:ext cx="6934200" cy="685800"/>
          </a:xfrm>
          <a:prstGeom prst="roundRect">
            <a:avLst>
              <a:gd fmla="val 16609" name="adj"/>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lang="en-US" sz="2000">
                <a:solidFill>
                  <a:srgbClr val="1A1A70"/>
                </a:solidFill>
                <a:latin typeface="Times New Roman"/>
                <a:ea typeface="Times New Roman"/>
                <a:cs typeface="Times New Roman"/>
                <a:sym typeface="Times New Roman"/>
              </a:rPr>
              <a:t>	Ch</a:t>
            </a:r>
            <a:r>
              <a:rPr lang="en-US" sz="2000">
                <a:solidFill>
                  <a:schemeClr val="dk1"/>
                </a:solidFill>
                <a:latin typeface="Times New Roman"/>
                <a:ea typeface="Times New Roman"/>
                <a:cs typeface="Times New Roman"/>
                <a:sym typeface="Times New Roman"/>
              </a:rPr>
              <a:t>ính phủ nước Việt Nam dân chủ cộng hoà do</a:t>
            </a:r>
            <a:endParaRPr/>
          </a:p>
          <a:p>
            <a:pPr indent="-342900" lvl="0" marL="342900" marR="0" rtl="0" algn="ctr">
              <a:spcBef>
                <a:spcPts val="0"/>
              </a:spcBef>
              <a:spcAft>
                <a:spcPts val="0"/>
              </a:spcAft>
              <a:buNone/>
            </a:pPr>
            <a:r>
              <a:rPr lang="en-US" sz="2000">
                <a:solidFill>
                  <a:schemeClr val="dk1"/>
                </a:solidFill>
                <a:latin typeface="Times New Roman"/>
                <a:ea typeface="Times New Roman"/>
                <a:cs typeface="Times New Roman"/>
                <a:sym typeface="Times New Roman"/>
              </a:rPr>
              <a:t>Hồ Chí Minh làm chủ tịch ra mắt quốc dân </a:t>
            </a:r>
            <a:r>
              <a:rPr lang="en-US" sz="2000">
                <a:solidFill>
                  <a:srgbClr val="1A1A70"/>
                </a:solidFill>
                <a:latin typeface="Times New Roman"/>
                <a:ea typeface="Times New Roman"/>
                <a:cs typeface="Times New Roman"/>
                <a:sym typeface="Times New Roman"/>
              </a:rPr>
              <a:t>(3/11/1946)</a:t>
            </a:r>
            <a:endParaRPr/>
          </a:p>
        </p:txBody>
      </p:sp>
      <p:pic>
        <p:nvPicPr>
          <p:cNvPr descr="39.jpg" id="190" name="Google Shape;190;p11"/>
          <p:cNvPicPr preferRelativeResize="0"/>
          <p:nvPr/>
        </p:nvPicPr>
        <p:blipFill rotWithShape="1">
          <a:blip r:embed="rId3">
            <a:alphaModFix/>
          </a:blip>
          <a:srcRect b="0" l="1515" r="1515" t="1917"/>
          <a:stretch/>
        </p:blipFill>
        <p:spPr>
          <a:xfrm>
            <a:off x="4038600" y="1697038"/>
            <a:ext cx="4876800" cy="3899339"/>
          </a:xfrm>
          <a:prstGeom prst="rect">
            <a:avLst/>
          </a:prstGeom>
          <a:solidFill>
            <a:srgbClr val="ECECEC"/>
          </a:solidFill>
          <a:ln cap="sq" cmpd="sng" w="88900">
            <a:solidFill>
              <a:srgbClr val="CC0000"/>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91" name="Google Shape;191;p11"/>
          <p:cNvSpPr txBox="1"/>
          <p:nvPr/>
        </p:nvSpPr>
        <p:spPr>
          <a:xfrm>
            <a:off x="1905000" y="990600"/>
            <a:ext cx="58674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Noto Sans Symbols"/>
              <a:buNone/>
            </a:pPr>
            <a:r>
              <a:rPr b="0" lang="en-US" sz="3200">
                <a:solidFill>
                  <a:schemeClr val="dk1"/>
                </a:solidFill>
                <a:latin typeface="Times New Roman"/>
                <a:ea typeface="Times New Roman"/>
                <a:cs typeface="Times New Roman"/>
                <a:sym typeface="Times New Roman"/>
              </a:rPr>
              <a:t>- Thành lập chính phủ chính thức</a:t>
            </a:r>
            <a:endParaRPr/>
          </a:p>
        </p:txBody>
      </p:sp>
    </p:spTree>
  </p:cSld>
  <p:clrMapOvr>
    <a:masterClrMapping/>
  </p:clrMapOvr>
  <p:transition>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grpSp>
        <p:nvGrpSpPr>
          <p:cNvPr id="196" name="Google Shape;196;p12"/>
          <p:cNvGrpSpPr/>
          <p:nvPr/>
        </p:nvGrpSpPr>
        <p:grpSpPr>
          <a:xfrm>
            <a:off x="1828800" y="3886200"/>
            <a:ext cx="6781800" cy="2438400"/>
            <a:chOff x="304800" y="4191000"/>
            <a:chExt cx="6781800" cy="2438400"/>
          </a:xfrm>
        </p:grpSpPr>
        <p:pic>
          <p:nvPicPr>
            <p:cNvPr descr="DSC00803.JPG" id="197" name="Google Shape;197;p12"/>
            <p:cNvPicPr preferRelativeResize="0"/>
            <p:nvPr/>
          </p:nvPicPr>
          <p:blipFill rotWithShape="1">
            <a:blip r:embed="rId3">
              <a:alphaModFix/>
            </a:blip>
            <a:srcRect b="0" l="0" r="0" t="11111"/>
            <a:stretch/>
          </p:blipFill>
          <p:spPr>
            <a:xfrm>
              <a:off x="304800" y="4191000"/>
              <a:ext cx="3657600" cy="2438400"/>
            </a:xfrm>
            <a:prstGeom prst="rect">
              <a:avLst/>
            </a:prstGeom>
            <a:noFill/>
            <a:ln>
              <a:noFill/>
            </a:ln>
            <a:effectLst>
              <a:outerShdw blurRad="292100" rotWithShape="0" algn="tl" dir="2700000" dist="139700">
                <a:srgbClr val="333333">
                  <a:alpha val="64705"/>
                </a:srgbClr>
              </a:outerShdw>
            </a:effectLst>
          </p:spPr>
        </p:pic>
        <p:sp>
          <p:nvSpPr>
            <p:cNvPr id="198" name="Google Shape;198;p12"/>
            <p:cNvSpPr/>
            <p:nvPr/>
          </p:nvSpPr>
          <p:spPr>
            <a:xfrm>
              <a:off x="3505200" y="6096000"/>
              <a:ext cx="3581400" cy="533400"/>
            </a:xfrm>
            <a:prstGeom prst="roundRect">
              <a:avLst>
                <a:gd fmla="val 16609" name="adj"/>
              </a:avLst>
            </a:prstGeom>
            <a:noFill/>
            <a:ln>
              <a:noFill/>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b="1" lang="en-US" sz="1800">
                  <a:solidFill>
                    <a:srgbClr val="2F6B09"/>
                  </a:solidFill>
                  <a:latin typeface="Arial"/>
                  <a:ea typeface="Arial"/>
                  <a:cs typeface="Arial"/>
                  <a:sym typeface="Arial"/>
                </a:rPr>
                <a:t>	Ph¸p ®¸nh chiÕm Sµi Gßn 23/9/1945</a:t>
              </a:r>
              <a:endParaRPr/>
            </a:p>
          </p:txBody>
        </p:sp>
      </p:grpSp>
      <p:grpSp>
        <p:nvGrpSpPr>
          <p:cNvPr id="199" name="Google Shape;199;p12"/>
          <p:cNvGrpSpPr/>
          <p:nvPr/>
        </p:nvGrpSpPr>
        <p:grpSpPr>
          <a:xfrm>
            <a:off x="4800600" y="3048000"/>
            <a:ext cx="5867400" cy="3048000"/>
            <a:chOff x="3276600" y="2895600"/>
            <a:chExt cx="5867400" cy="3048000"/>
          </a:xfrm>
        </p:grpSpPr>
        <p:pic>
          <p:nvPicPr>
            <p:cNvPr descr="Nhung ngay dau khang chien o Ben Tre.jpg" id="200" name="Google Shape;200;p12"/>
            <p:cNvPicPr preferRelativeResize="0"/>
            <p:nvPr/>
          </p:nvPicPr>
          <p:blipFill rotWithShape="1">
            <a:blip r:embed="rId4">
              <a:alphaModFix/>
            </a:blip>
            <a:srcRect b="0" l="0" r="0" t="0"/>
            <a:stretch/>
          </p:blipFill>
          <p:spPr>
            <a:xfrm>
              <a:off x="3276600" y="2895600"/>
              <a:ext cx="3657600" cy="2538413"/>
            </a:xfrm>
            <a:prstGeom prst="rect">
              <a:avLst/>
            </a:prstGeom>
            <a:noFill/>
            <a:ln>
              <a:noFill/>
            </a:ln>
            <a:effectLst>
              <a:outerShdw blurRad="292100" rotWithShape="0" algn="tl" dir="2700000" dist="139700">
                <a:srgbClr val="333333">
                  <a:alpha val="64705"/>
                </a:srgbClr>
              </a:outerShdw>
            </a:effectLst>
          </p:spPr>
        </p:pic>
        <p:sp>
          <p:nvSpPr>
            <p:cNvPr id="201" name="Google Shape;201;p12"/>
            <p:cNvSpPr/>
            <p:nvPr/>
          </p:nvSpPr>
          <p:spPr>
            <a:xfrm>
              <a:off x="5791200" y="5257800"/>
              <a:ext cx="3352800" cy="685800"/>
            </a:xfrm>
            <a:prstGeom prst="roundRect">
              <a:avLst>
                <a:gd fmla="val 16609" name="adj"/>
              </a:avLst>
            </a:prstGeom>
            <a:noFill/>
            <a:ln>
              <a:noFill/>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lang="en-US" sz="2000">
                  <a:solidFill>
                    <a:srgbClr val="1A1A70"/>
                  </a:solidFill>
                  <a:latin typeface="Times New Roman"/>
                  <a:ea typeface="Times New Roman"/>
                  <a:cs typeface="Times New Roman"/>
                  <a:sym typeface="Times New Roman"/>
                </a:rPr>
                <a:t>	Kh</a:t>
              </a:r>
              <a:r>
                <a:rPr lang="en-US" sz="2000">
                  <a:solidFill>
                    <a:schemeClr val="dk1"/>
                  </a:solidFill>
                  <a:latin typeface="Times New Roman"/>
                  <a:ea typeface="Times New Roman"/>
                  <a:cs typeface="Times New Roman"/>
                  <a:sym typeface="Times New Roman"/>
                </a:rPr>
                <a:t>áng chiến ở Bến Tre</a:t>
              </a:r>
              <a:endParaRPr sz="2000">
                <a:solidFill>
                  <a:srgbClr val="1A1A70"/>
                </a:solidFill>
                <a:latin typeface="Times New Roman"/>
                <a:ea typeface="Times New Roman"/>
                <a:cs typeface="Times New Roman"/>
                <a:sym typeface="Times New Roman"/>
              </a:endParaRPr>
            </a:p>
          </p:txBody>
        </p:sp>
      </p:grpSp>
      <p:pic>
        <p:nvPicPr>
          <p:cNvPr id="202" name="Google Shape;202;p12"/>
          <p:cNvPicPr preferRelativeResize="0"/>
          <p:nvPr/>
        </p:nvPicPr>
        <p:blipFill rotWithShape="1">
          <a:blip r:embed="rId5">
            <a:alphaModFix/>
          </a:blip>
          <a:srcRect b="0" l="0" r="0" t="0"/>
          <a:stretch/>
        </p:blipFill>
        <p:spPr>
          <a:xfrm>
            <a:off x="7162800" y="1219201"/>
            <a:ext cx="3505200" cy="2397125"/>
          </a:xfrm>
          <a:prstGeom prst="rect">
            <a:avLst/>
          </a:prstGeom>
          <a:noFill/>
          <a:ln>
            <a:noFill/>
          </a:ln>
          <a:effectLst>
            <a:outerShdw blurRad="292100" rotWithShape="0" algn="tl" dir="2700000" dist="139700">
              <a:srgbClr val="333333">
                <a:alpha val="64705"/>
              </a:srgbClr>
            </a:outerShdw>
          </a:effectLst>
        </p:spPr>
      </p:pic>
      <p:sp>
        <p:nvSpPr>
          <p:cNvPr id="203" name="Google Shape;203;p12"/>
          <p:cNvSpPr txBox="1"/>
          <p:nvPr/>
        </p:nvSpPr>
        <p:spPr>
          <a:xfrm>
            <a:off x="1828800" y="838200"/>
            <a:ext cx="5181600" cy="9461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800"/>
              <a:buFont typeface="Noto Sans Symbols"/>
              <a:buNone/>
            </a:pPr>
            <a:r>
              <a:rPr b="0" lang="en-US" sz="2800">
                <a:solidFill>
                  <a:schemeClr val="dk1"/>
                </a:solidFill>
                <a:latin typeface="Times New Roman"/>
                <a:ea typeface="Times New Roman"/>
                <a:cs typeface="Times New Roman"/>
                <a:sym typeface="Times New Roman"/>
              </a:rPr>
              <a:t>- Động viên lực lượng toàn dân kháng chiến chống Pháp</a:t>
            </a:r>
            <a:endParaRPr/>
          </a:p>
        </p:txBody>
      </p:sp>
    </p:spTree>
  </p:cSld>
  <p:clrMapOvr>
    <a:masterClrMapping/>
  </p:clrMapOvr>
  <p:transition>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chinh sach kinh te khang chien.jpg" id="208" name="Google Shape;208;p14"/>
          <p:cNvPicPr preferRelativeResize="0"/>
          <p:nvPr/>
        </p:nvPicPr>
        <p:blipFill rotWithShape="1">
          <a:blip r:embed="rId3">
            <a:alphaModFix/>
          </a:blip>
          <a:srcRect b="0" l="0" r="0" t="0"/>
          <a:stretch/>
        </p:blipFill>
        <p:spPr>
          <a:xfrm rot="911035">
            <a:off x="8379885" y="1487488"/>
            <a:ext cx="3306233" cy="3230562"/>
          </a:xfrm>
          <a:prstGeom prst="rect">
            <a:avLst/>
          </a:prstGeom>
          <a:noFill/>
          <a:ln>
            <a:noFill/>
          </a:ln>
          <a:effectLst>
            <a:outerShdw blurRad="292100" rotWithShape="0" algn="tl" dir="2700000" dist="139700">
              <a:srgbClr val="333333">
                <a:alpha val="64705"/>
              </a:srgbClr>
            </a:outerShdw>
          </a:effectLst>
        </p:spPr>
      </p:pic>
      <p:pic>
        <p:nvPicPr>
          <p:cNvPr descr="26 PHONG 10" id="209" name="Google Shape;209;p14"/>
          <p:cNvPicPr preferRelativeResize="0"/>
          <p:nvPr/>
        </p:nvPicPr>
        <p:blipFill rotWithShape="1">
          <a:blip r:embed="rId4">
            <a:alphaModFix/>
          </a:blip>
          <a:srcRect b="0" l="0" r="0" t="0"/>
          <a:stretch/>
        </p:blipFill>
        <p:spPr>
          <a:xfrm>
            <a:off x="3149601" y="3505201"/>
            <a:ext cx="5348817" cy="2792413"/>
          </a:xfrm>
          <a:prstGeom prst="rect">
            <a:avLst/>
          </a:prstGeom>
          <a:noFill/>
          <a:ln cap="flat" cmpd="sng" w="38100">
            <a:solidFill>
              <a:srgbClr val="0000FF"/>
            </a:solidFill>
            <a:prstDash val="solid"/>
            <a:miter lim="800000"/>
            <a:headEnd len="sm" w="sm" type="none"/>
            <a:tailEnd len="sm" w="sm" type="none"/>
          </a:ln>
        </p:spPr>
      </p:pic>
      <p:sp>
        <p:nvSpPr>
          <p:cNvPr id="210" name="Google Shape;210;p14"/>
          <p:cNvSpPr/>
          <p:nvPr/>
        </p:nvSpPr>
        <p:spPr>
          <a:xfrm>
            <a:off x="2235200" y="2351782"/>
            <a:ext cx="609600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3200">
                <a:solidFill>
                  <a:srgbClr val="FF9356"/>
                </a:solidFill>
                <a:latin typeface="Calibri"/>
                <a:ea typeface="Calibri"/>
                <a:cs typeface="Calibri"/>
                <a:sym typeface="Calibri"/>
              </a:rPr>
              <a:t>Tăng gia sản xuất ngay! </a:t>
            </a:r>
            <a:endParaRPr/>
          </a:p>
          <a:p>
            <a:pPr indent="0" lvl="0" marL="0" marR="0" rtl="0" algn="ctr">
              <a:spcBef>
                <a:spcPts val="0"/>
              </a:spcBef>
              <a:spcAft>
                <a:spcPts val="0"/>
              </a:spcAft>
              <a:buNone/>
            </a:pPr>
            <a:r>
              <a:rPr b="1" i="1" lang="en-US" sz="3200">
                <a:solidFill>
                  <a:srgbClr val="FF9356"/>
                </a:solidFill>
                <a:latin typeface="Calibri"/>
                <a:ea typeface="Calibri"/>
                <a:cs typeface="Calibri"/>
                <a:sym typeface="Calibri"/>
              </a:rPr>
              <a:t>Tăng gia sản xuất nữa!</a:t>
            </a:r>
            <a:endParaRPr/>
          </a:p>
        </p:txBody>
      </p:sp>
      <p:sp>
        <p:nvSpPr>
          <p:cNvPr id="211" name="Google Shape;211;p14">
            <a:hlinkClick r:id="rId5"/>
          </p:cNvPr>
          <p:cNvSpPr txBox="1"/>
          <p:nvPr/>
        </p:nvSpPr>
        <p:spPr>
          <a:xfrm>
            <a:off x="8940800" y="6019801"/>
            <a:ext cx="2946400" cy="646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KHÁNG CHIẾN – KIẾN QUỐC</a:t>
            </a:r>
            <a:endParaRPr/>
          </a:p>
        </p:txBody>
      </p:sp>
      <p:sp>
        <p:nvSpPr>
          <p:cNvPr id="212" name="Google Shape;212;p14"/>
          <p:cNvSpPr txBox="1"/>
          <p:nvPr/>
        </p:nvSpPr>
        <p:spPr>
          <a:xfrm>
            <a:off x="1117600" y="1143001"/>
            <a:ext cx="660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 Tăng gia sản xuất</a:t>
            </a:r>
            <a:endParaRPr/>
          </a:p>
        </p:txBody>
      </p:sp>
    </p:spTree>
  </p:cSld>
  <p:clrMapOvr>
    <a:masterClrMapping/>
  </p:clrMapOvr>
  <p:transition>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cuu doi.jpg" id="217" name="Google Shape;217;p13"/>
          <p:cNvPicPr preferRelativeResize="0"/>
          <p:nvPr/>
        </p:nvPicPr>
        <p:blipFill rotWithShape="1">
          <a:blip r:embed="rId3">
            <a:alphaModFix/>
          </a:blip>
          <a:srcRect b="0" l="0" r="0" t="0"/>
          <a:stretch/>
        </p:blipFill>
        <p:spPr>
          <a:xfrm>
            <a:off x="3251200" y="1905000"/>
            <a:ext cx="4572000" cy="2432050"/>
          </a:xfrm>
          <a:prstGeom prst="rect">
            <a:avLst/>
          </a:prstGeom>
          <a:noFill/>
          <a:ln>
            <a:noFill/>
          </a:ln>
        </p:spPr>
      </p:pic>
      <p:pic>
        <p:nvPicPr>
          <p:cNvPr descr="hu gao khang chien.jpg" id="218" name="Google Shape;218;p13"/>
          <p:cNvPicPr preferRelativeResize="0"/>
          <p:nvPr/>
        </p:nvPicPr>
        <p:blipFill rotWithShape="1">
          <a:blip r:embed="rId4">
            <a:alphaModFix/>
          </a:blip>
          <a:srcRect b="0" l="0" r="0" t="0"/>
          <a:stretch/>
        </p:blipFill>
        <p:spPr>
          <a:xfrm>
            <a:off x="8128000" y="1905001"/>
            <a:ext cx="3860800" cy="2428875"/>
          </a:xfrm>
          <a:prstGeom prst="rect">
            <a:avLst/>
          </a:prstGeom>
          <a:noFill/>
          <a:ln>
            <a:noFill/>
          </a:ln>
        </p:spPr>
      </p:pic>
      <p:pic>
        <p:nvPicPr>
          <p:cNvPr descr="tuan le vang.jpg" id="219" name="Google Shape;219;p13"/>
          <p:cNvPicPr preferRelativeResize="0"/>
          <p:nvPr/>
        </p:nvPicPr>
        <p:blipFill rotWithShape="1">
          <a:blip r:embed="rId5">
            <a:alphaModFix/>
          </a:blip>
          <a:srcRect b="0" l="0" r="0" t="0"/>
          <a:stretch/>
        </p:blipFill>
        <p:spPr>
          <a:xfrm>
            <a:off x="8128000" y="4489450"/>
            <a:ext cx="3860800" cy="2368550"/>
          </a:xfrm>
          <a:prstGeom prst="rect">
            <a:avLst/>
          </a:prstGeom>
          <a:noFill/>
          <a:ln>
            <a:noFill/>
          </a:ln>
        </p:spPr>
      </p:pic>
      <p:pic>
        <p:nvPicPr>
          <p:cNvPr descr="HCT GOP GAO VOI DONG BAO.jpg" id="220" name="Google Shape;220;p13"/>
          <p:cNvPicPr preferRelativeResize="0"/>
          <p:nvPr/>
        </p:nvPicPr>
        <p:blipFill rotWithShape="1">
          <a:blip r:embed="rId6">
            <a:alphaModFix/>
          </a:blip>
          <a:srcRect b="0" l="0" r="0" t="0"/>
          <a:stretch/>
        </p:blipFill>
        <p:spPr>
          <a:xfrm>
            <a:off x="3251200" y="4457700"/>
            <a:ext cx="4572000" cy="2400300"/>
          </a:xfrm>
          <a:prstGeom prst="rect">
            <a:avLst/>
          </a:prstGeom>
          <a:noFill/>
          <a:ln>
            <a:noFill/>
          </a:ln>
        </p:spPr>
      </p:pic>
      <p:sp>
        <p:nvSpPr>
          <p:cNvPr id="221" name="Google Shape;221;p13"/>
          <p:cNvSpPr txBox="1"/>
          <p:nvPr/>
        </p:nvSpPr>
        <p:spPr>
          <a:xfrm>
            <a:off x="2253673" y="445655"/>
            <a:ext cx="4950691"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 VỀ KINH TẾ</a:t>
            </a:r>
            <a:endParaRPr/>
          </a:p>
        </p:txBody>
      </p:sp>
      <p:sp>
        <p:nvSpPr>
          <p:cNvPr id="222" name="Google Shape;222;p13"/>
          <p:cNvSpPr txBox="1"/>
          <p:nvPr/>
        </p:nvSpPr>
        <p:spPr>
          <a:xfrm>
            <a:off x="1219200" y="1159164"/>
            <a:ext cx="7823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Thực hiện tuần lễ vàng, hũ gạo tiết kiệm</a:t>
            </a:r>
            <a:endParaRPr sz="2400">
              <a:solidFill>
                <a:schemeClr val="dk1"/>
              </a:solidFill>
              <a:latin typeface="Times New Roman"/>
              <a:ea typeface="Times New Roman"/>
              <a:cs typeface="Times New Roman"/>
              <a:sym typeface="Times New Roman"/>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descr="HCM-HA UNG KHAM.jpg" id="227" name="Google Shape;227;p15"/>
          <p:cNvPicPr preferRelativeResize="0"/>
          <p:nvPr/>
        </p:nvPicPr>
        <p:blipFill rotWithShape="1">
          <a:blip r:embed="rId3">
            <a:alphaModFix/>
          </a:blip>
          <a:srcRect b="0" l="0" r="0" t="0"/>
          <a:stretch/>
        </p:blipFill>
        <p:spPr>
          <a:xfrm>
            <a:off x="2519176" y="838200"/>
            <a:ext cx="7838017" cy="4114800"/>
          </a:xfrm>
          <a:prstGeom prst="rect">
            <a:avLst/>
          </a:prstGeom>
          <a:noFill/>
          <a:ln>
            <a:noFill/>
          </a:ln>
          <a:effectLst>
            <a:outerShdw blurRad="76200" kx="1200090" rotWithShape="0" algn="br" sy="23000">
              <a:srgbClr val="000000">
                <a:alpha val="20000"/>
              </a:srgbClr>
            </a:outerShdw>
          </a:effectLst>
        </p:spPr>
      </p:pic>
      <p:sp>
        <p:nvSpPr>
          <p:cNvPr id="228" name="Google Shape;228;p15">
            <a:hlinkClick r:id="rId4"/>
          </p:cNvPr>
          <p:cNvSpPr txBox="1"/>
          <p:nvPr/>
        </p:nvSpPr>
        <p:spPr>
          <a:xfrm>
            <a:off x="304800" y="5648325"/>
            <a:ext cx="3149600" cy="527050"/>
          </a:xfrm>
          <a:prstGeom prst="rect">
            <a:avLst/>
          </a:prstGeom>
          <a:no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PHIM “CHÀO ĐÓN QUÂN TƯỞNG GIỚI THẠCH”</a:t>
            </a:r>
            <a:endParaRPr/>
          </a:p>
        </p:txBody>
      </p:sp>
      <p:sp>
        <p:nvSpPr>
          <p:cNvPr id="229" name="Google Shape;229;p15"/>
          <p:cNvSpPr txBox="1"/>
          <p:nvPr/>
        </p:nvSpPr>
        <p:spPr>
          <a:xfrm>
            <a:off x="2419927" y="381000"/>
            <a:ext cx="8229600"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 VỀ NGOẠI GIAO</a:t>
            </a:r>
            <a:endParaRPr/>
          </a:p>
        </p:txBody>
      </p:sp>
      <p:sp>
        <p:nvSpPr>
          <p:cNvPr id="230" name="Google Shape;230;p15"/>
          <p:cNvSpPr txBox="1"/>
          <p:nvPr/>
        </p:nvSpPr>
        <p:spPr>
          <a:xfrm>
            <a:off x="508000" y="1323110"/>
            <a:ext cx="11074500" cy="461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 Phải kiên trì nguyên tắc “bình đẳng, tương trợ, thêm bạn, bớt thù”, </a:t>
            </a:r>
            <a:endParaRPr/>
          </a:p>
        </p:txBody>
      </p:sp>
      <p:sp>
        <p:nvSpPr>
          <p:cNvPr id="231" name="Google Shape;231;p15"/>
          <p:cNvSpPr txBox="1"/>
          <p:nvPr/>
        </p:nvSpPr>
        <p:spPr>
          <a:xfrm>
            <a:off x="415636" y="2514600"/>
            <a:ext cx="2835564"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Đối với quân đội Tưởng ta phải thực hiện khẩu hiệu “Hoa - Việt thân thiện”</a:t>
            </a:r>
            <a:endParaRPr/>
          </a:p>
        </p:txBody>
      </p:sp>
    </p:spTree>
  </p:cSld>
  <p:clrMapOvr>
    <a:masterClrMapping/>
  </p:clrMapOvr>
  <p:transition>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6"/>
          <p:cNvSpPr/>
          <p:nvPr/>
        </p:nvSpPr>
        <p:spPr>
          <a:xfrm>
            <a:off x="0" y="2506147"/>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6"/>
          <p:cNvSpPr/>
          <p:nvPr/>
        </p:nvSpPr>
        <p:spPr>
          <a:xfrm>
            <a:off x="1" y="3860900"/>
            <a:ext cx="638316"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a:t>
            </a:r>
            <a:r>
              <a:rPr lang="en-US" sz="1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pic>
        <p:nvPicPr>
          <p:cNvPr descr="7 phong 10" id="239" name="Google Shape;239;p16"/>
          <p:cNvPicPr preferRelativeResize="0"/>
          <p:nvPr/>
        </p:nvPicPr>
        <p:blipFill rotWithShape="1">
          <a:blip r:embed="rId3">
            <a:alphaModFix/>
          </a:blip>
          <a:srcRect b="0" l="0" r="0" t="0"/>
          <a:stretch/>
        </p:blipFill>
        <p:spPr>
          <a:xfrm>
            <a:off x="300567" y="2892426"/>
            <a:ext cx="6769100" cy="3165475"/>
          </a:xfrm>
          <a:prstGeom prst="rect">
            <a:avLst/>
          </a:prstGeom>
          <a:noFill/>
          <a:ln cap="flat" cmpd="sng" w="57150">
            <a:solidFill>
              <a:srgbClr val="0000FF"/>
            </a:solidFill>
            <a:prstDash val="solid"/>
            <a:miter lim="800000"/>
            <a:headEnd len="sm" w="sm" type="none"/>
            <a:tailEnd len="sm" w="sm" type="none"/>
          </a:ln>
        </p:spPr>
      </p:pic>
      <p:grpSp>
        <p:nvGrpSpPr>
          <p:cNvPr id="240" name="Google Shape;240;p16"/>
          <p:cNvGrpSpPr/>
          <p:nvPr/>
        </p:nvGrpSpPr>
        <p:grpSpPr>
          <a:xfrm>
            <a:off x="3708400" y="280238"/>
            <a:ext cx="7874000" cy="5539369"/>
            <a:chOff x="612" y="819"/>
            <a:chExt cx="3720" cy="3489"/>
          </a:xfrm>
        </p:grpSpPr>
        <p:sp>
          <p:nvSpPr>
            <p:cNvPr id="241" name="Google Shape;241;p16"/>
            <p:cNvSpPr/>
            <p:nvPr/>
          </p:nvSpPr>
          <p:spPr>
            <a:xfrm>
              <a:off x="612" y="2069"/>
              <a:ext cx="1180" cy="1089"/>
            </a:xfrm>
            <a:prstGeom prst="ellipse">
              <a:avLst/>
            </a:prstGeom>
            <a:solidFill>
              <a:srgbClr val="F8F8F8"/>
            </a:solid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99"/>
                  </a:solidFill>
                  <a:latin typeface="Arial"/>
                  <a:ea typeface="Arial"/>
                  <a:cs typeface="Arial"/>
                  <a:sym typeface="Arial"/>
                </a:rPr>
                <a:t>HOA VIỆT </a:t>
              </a:r>
              <a:endParaRPr/>
            </a:p>
            <a:p>
              <a:pPr indent="0" lvl="0" marL="0" marR="0" rtl="0" algn="ctr">
                <a:spcBef>
                  <a:spcPts val="0"/>
                </a:spcBef>
                <a:spcAft>
                  <a:spcPts val="0"/>
                </a:spcAft>
                <a:buNone/>
              </a:pPr>
              <a:r>
                <a:rPr b="1" lang="en-US" sz="2000">
                  <a:solidFill>
                    <a:srgbClr val="000099"/>
                  </a:solidFill>
                  <a:latin typeface="Arial"/>
                  <a:ea typeface="Arial"/>
                  <a:cs typeface="Arial"/>
                  <a:sym typeface="Arial"/>
                </a:rPr>
                <a:t>THÂN THIỆN</a:t>
              </a:r>
              <a:endParaRPr/>
            </a:p>
          </p:txBody>
        </p:sp>
        <p:sp>
          <p:nvSpPr>
            <p:cNvPr id="242" name="Google Shape;242;p16"/>
            <p:cNvSpPr/>
            <p:nvPr/>
          </p:nvSpPr>
          <p:spPr>
            <a:xfrm>
              <a:off x="3152" y="1706"/>
              <a:ext cx="1180" cy="1089"/>
            </a:xfrm>
            <a:prstGeom prst="ellipse">
              <a:avLst/>
            </a:prstGeom>
            <a:solidFill>
              <a:srgbClr val="F8F8F8"/>
            </a:solid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99"/>
                  </a:solidFill>
                  <a:latin typeface="Arial"/>
                  <a:ea typeface="Arial"/>
                  <a:cs typeface="Arial"/>
                  <a:sym typeface="Arial"/>
                </a:rPr>
                <a:t>NHÂN </a:t>
              </a:r>
              <a:endParaRPr/>
            </a:p>
            <a:p>
              <a:pPr indent="0" lvl="0" marL="0" marR="0" rtl="0" algn="ctr">
                <a:spcBef>
                  <a:spcPts val="0"/>
                </a:spcBef>
                <a:spcAft>
                  <a:spcPts val="0"/>
                </a:spcAft>
                <a:buNone/>
              </a:pPr>
              <a:r>
                <a:rPr b="1" lang="en-US" sz="2000">
                  <a:solidFill>
                    <a:srgbClr val="000099"/>
                  </a:solidFill>
                  <a:latin typeface="Arial"/>
                  <a:ea typeface="Arial"/>
                  <a:cs typeface="Arial"/>
                  <a:sym typeface="Arial"/>
                </a:rPr>
                <a:t> NHƯỢNG</a:t>
              </a:r>
              <a:endParaRPr/>
            </a:p>
          </p:txBody>
        </p:sp>
        <p:sp>
          <p:nvSpPr>
            <p:cNvPr id="243" name="Google Shape;243;p16"/>
            <p:cNvSpPr/>
            <p:nvPr/>
          </p:nvSpPr>
          <p:spPr>
            <a:xfrm>
              <a:off x="3152" y="2568"/>
              <a:ext cx="1180" cy="1089"/>
            </a:xfrm>
            <a:prstGeom prst="ellipse">
              <a:avLst/>
            </a:prstGeom>
            <a:solidFill>
              <a:srgbClr val="F8F8F8"/>
            </a:solid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99"/>
                  </a:solidFill>
                  <a:latin typeface="Arial"/>
                  <a:ea typeface="Arial"/>
                  <a:cs typeface="Arial"/>
                  <a:sym typeface="Arial"/>
                </a:rPr>
                <a:t>TRÁNH</a:t>
              </a:r>
              <a:endParaRPr/>
            </a:p>
            <a:p>
              <a:pPr indent="0" lvl="0" marL="0" marR="0" rtl="0" algn="ctr">
                <a:spcBef>
                  <a:spcPts val="0"/>
                </a:spcBef>
                <a:spcAft>
                  <a:spcPts val="0"/>
                </a:spcAft>
                <a:buNone/>
              </a:pPr>
              <a:r>
                <a:rPr b="1" lang="en-US" sz="2000">
                  <a:solidFill>
                    <a:srgbClr val="000099"/>
                  </a:solidFill>
                  <a:latin typeface="Arial"/>
                  <a:ea typeface="Arial"/>
                  <a:cs typeface="Arial"/>
                  <a:sym typeface="Arial"/>
                </a:rPr>
                <a:t> KHIÊU</a:t>
              </a:r>
              <a:endParaRPr/>
            </a:p>
            <a:p>
              <a:pPr indent="0" lvl="0" marL="0" marR="0" rtl="0" algn="ctr">
                <a:spcBef>
                  <a:spcPts val="0"/>
                </a:spcBef>
                <a:spcAft>
                  <a:spcPts val="0"/>
                </a:spcAft>
                <a:buNone/>
              </a:pPr>
              <a:r>
                <a:rPr b="1" lang="en-US" sz="2000">
                  <a:solidFill>
                    <a:srgbClr val="000099"/>
                  </a:solidFill>
                  <a:latin typeface="Arial"/>
                  <a:ea typeface="Arial"/>
                  <a:cs typeface="Arial"/>
                  <a:sym typeface="Arial"/>
                </a:rPr>
                <a:t> KHÍCH</a:t>
              </a:r>
              <a:endParaRPr/>
            </a:p>
          </p:txBody>
        </p:sp>
        <p:sp>
          <p:nvSpPr>
            <p:cNvPr id="244" name="Google Shape;244;p16"/>
            <p:cNvSpPr/>
            <p:nvPr/>
          </p:nvSpPr>
          <p:spPr>
            <a:xfrm rot="-4914850">
              <a:off x="2086" y="2319"/>
              <a:ext cx="725" cy="2858"/>
            </a:xfrm>
            <a:prstGeom prst="curvedRightArrow">
              <a:avLst>
                <a:gd fmla="val 78841" name="adj1"/>
                <a:gd fmla="val 157683" name="adj2"/>
                <a:gd fmla="val 33333" name="adj3"/>
              </a:avLst>
            </a:prstGeom>
            <a:solidFill>
              <a:schemeClr val="lt2"/>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16"/>
            <p:cNvSpPr/>
            <p:nvPr/>
          </p:nvSpPr>
          <p:spPr>
            <a:xfrm rot="-5869318">
              <a:off x="2136" y="-104"/>
              <a:ext cx="840" cy="3099"/>
            </a:xfrm>
            <a:prstGeom prst="curvedLeftArrow">
              <a:avLst>
                <a:gd fmla="val 73786" name="adj1"/>
                <a:gd fmla="val 147571" name="adj2"/>
                <a:gd fmla="val 33333" name="adj3"/>
              </a:avLst>
            </a:prstGeom>
            <a:solidFill>
              <a:schemeClr val="lt2"/>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6" name="Google Shape;246;p16"/>
          <p:cNvSpPr/>
          <p:nvPr/>
        </p:nvSpPr>
        <p:spPr>
          <a:xfrm>
            <a:off x="624418" y="6281738"/>
            <a:ext cx="4703233" cy="347662"/>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1800">
                <a:solidFill>
                  <a:srgbClr val="0000CC"/>
                </a:solidFill>
                <a:latin typeface="Calibri"/>
                <a:ea typeface="Calibri"/>
                <a:cs typeface="Calibri"/>
                <a:sym typeface="Calibri"/>
              </a:rPr>
              <a:t>Quân Tưởng vào miền Bắc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7"/>
          <p:cNvSpPr/>
          <p:nvPr/>
        </p:nvSpPr>
        <p:spPr>
          <a:xfrm>
            <a:off x="2489200" y="497537"/>
            <a:ext cx="73152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dk1"/>
                </a:solidFill>
                <a:latin typeface="Calibri"/>
                <a:ea typeface="Calibri"/>
                <a:cs typeface="Calibri"/>
                <a:sym typeface="Calibri"/>
              </a:rPr>
              <a:t>Yêu cầu của quân Tưởng:</a:t>
            </a:r>
            <a:endParaRPr/>
          </a:p>
        </p:txBody>
      </p:sp>
      <p:sp>
        <p:nvSpPr>
          <p:cNvPr id="252" name="Google Shape;252;p17"/>
          <p:cNvSpPr/>
          <p:nvPr/>
        </p:nvSpPr>
        <p:spPr>
          <a:xfrm>
            <a:off x="1219200" y="1685636"/>
            <a:ext cx="9855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t>
            </a:r>
            <a:r>
              <a:rPr i="1" lang="en-US" sz="2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Buộc ta cung cấp lương thực, tiêu tiền quan kim đã mất giá</a:t>
            </a:r>
            <a:endParaRPr sz="2800">
              <a:solidFill>
                <a:schemeClr val="dk1"/>
              </a:solidFill>
              <a:latin typeface="Calibri"/>
              <a:ea typeface="Calibri"/>
              <a:cs typeface="Calibri"/>
              <a:sym typeface="Calibri"/>
            </a:endParaRPr>
          </a:p>
        </p:txBody>
      </p:sp>
      <p:sp>
        <p:nvSpPr>
          <p:cNvPr id="253" name="Google Shape;253;p17"/>
          <p:cNvSpPr/>
          <p:nvPr/>
        </p:nvSpPr>
        <p:spPr>
          <a:xfrm>
            <a:off x="1219200" y="2514601"/>
            <a:ext cx="104648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Loại trừ những người Việt Minh ra khỏi Quốc hội,</a:t>
            </a:r>
            <a:endParaRPr/>
          </a:p>
        </p:txBody>
      </p:sp>
      <p:sp>
        <p:nvSpPr>
          <p:cNvPr id="254" name="Google Shape;254;p17"/>
          <p:cNvSpPr/>
          <p:nvPr/>
        </p:nvSpPr>
        <p:spPr>
          <a:xfrm>
            <a:off x="1219200" y="3352800"/>
            <a:ext cx="9855200" cy="946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Nhường 70 ghế trong Quốc hội cho Việt Quốc – Việt Cách mà không thông qua bầu cử</a:t>
            </a:r>
            <a:endParaRPr/>
          </a:p>
        </p:txBody>
      </p:sp>
      <p:sp>
        <p:nvSpPr>
          <p:cNvPr id="255" name="Google Shape;255;p17"/>
          <p:cNvSpPr/>
          <p:nvPr/>
        </p:nvSpPr>
        <p:spPr>
          <a:xfrm>
            <a:off x="1320800" y="4768274"/>
            <a:ext cx="103632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Nhường một số ghế trong Chính phủ cho chúng…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8"/>
          <p:cNvSpPr txBox="1"/>
          <p:nvPr>
            <p:ph type="title"/>
          </p:nvPr>
        </p:nvSpPr>
        <p:spPr>
          <a:xfrm>
            <a:off x="2105891" y="656648"/>
            <a:ext cx="10363200" cy="533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i="1" lang="en-US" sz="2800">
                <a:latin typeface="Times New Roman"/>
                <a:ea typeface="Times New Roman"/>
                <a:cs typeface="Times New Roman"/>
                <a:sym typeface="Times New Roman"/>
              </a:rPr>
              <a:t>Chủ trương của Đảng:</a:t>
            </a:r>
            <a:endParaRPr/>
          </a:p>
        </p:txBody>
      </p:sp>
      <p:sp>
        <p:nvSpPr>
          <p:cNvPr id="261" name="Google Shape;261;p18"/>
          <p:cNvSpPr txBox="1"/>
          <p:nvPr>
            <p:ph idx="1" type="body"/>
          </p:nvPr>
        </p:nvSpPr>
        <p:spPr>
          <a:xfrm>
            <a:off x="1043709" y="1854200"/>
            <a:ext cx="10363200" cy="293023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Ta ép lòng cung cấp lương thực cho chúng trong khi dân ta đang đói. </a:t>
            </a:r>
            <a:endParaRPr/>
          </a:p>
          <a:p>
            <a:pPr indent="-228600" lvl="0" marL="228600" rtl="0" algn="just">
              <a:lnSpc>
                <a:spcPct val="90000"/>
              </a:lnSpc>
              <a:spcBef>
                <a:spcPts val="100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Ngày 11/11/1945, Đảng cộng sản </a:t>
            </a:r>
            <a:r>
              <a:rPr lang="en-US">
                <a:latin typeface="Times New Roman"/>
                <a:ea typeface="Times New Roman"/>
                <a:cs typeface="Times New Roman"/>
                <a:sym typeface="Times New Roman"/>
              </a:rPr>
              <a:t>Đông Dương </a:t>
            </a:r>
            <a:r>
              <a:rPr b="0" lang="en-US">
                <a:solidFill>
                  <a:schemeClr val="dk1"/>
                </a:solidFill>
                <a:latin typeface="Times New Roman"/>
                <a:ea typeface="Times New Roman"/>
                <a:cs typeface="Times New Roman"/>
                <a:sym typeface="Times New Roman"/>
              </a:rPr>
              <a:t>tuyên bố tự giải tán nhưng kỳ thật là rút vào hoạt động bí mật. </a:t>
            </a:r>
            <a:endParaRPr/>
          </a:p>
          <a:p>
            <a:pPr indent="-228600" lvl="0" marL="228600" rtl="0" algn="just">
              <a:lnSpc>
                <a:spcPct val="90000"/>
              </a:lnSpc>
              <a:spcBef>
                <a:spcPts val="100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Quốc hội đồng ý mở rộng thêm 70 ghế dành cho bọn tay sai của Tưởng là Việt Quốc, Việt Cách mà không thông qua bầu cử.</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9"/>
          <p:cNvSpPr txBox="1"/>
          <p:nvPr>
            <p:ph idx="1" type="body"/>
          </p:nvPr>
        </p:nvSpPr>
        <p:spPr>
          <a:xfrm>
            <a:off x="914400" y="1600200"/>
            <a:ext cx="10363200" cy="3886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 Giữa tháng 11/1945, Chính phủ đổi tên lực lượng vũ trang từ Giải phóng quân Việt Nam thành Vệ quốc đoàn.</a:t>
            </a:r>
            <a:endParaRPr/>
          </a:p>
          <a:p>
            <a:pPr indent="-228600" lvl="0" marL="228600" rtl="0" algn="just">
              <a:lnSpc>
                <a:spcPct val="90000"/>
              </a:lnSpc>
              <a:spcBef>
                <a:spcPts val="1000"/>
              </a:spcBef>
              <a:spcAft>
                <a:spcPts val="0"/>
              </a:spcAft>
              <a:buClr>
                <a:schemeClr val="dk1"/>
              </a:buClr>
              <a:buSzPts val="2800"/>
              <a:buFont typeface="Noto Sans Symbols"/>
              <a:buNone/>
            </a:pPr>
            <a:r>
              <a:rPr b="0" lang="en-US">
                <a:solidFill>
                  <a:schemeClr val="dk1"/>
                </a:solidFill>
                <a:latin typeface="Times New Roman"/>
                <a:ea typeface="Times New Roman"/>
                <a:cs typeface="Times New Roman"/>
                <a:sym typeface="Times New Roman"/>
              </a:rPr>
              <a:t>   + Trong khi hòa hoãn và nhân nhượng, ta vẫn không ngừng vạch trần những hành động phản dân hại nước của bọn tay sai của Tưởng trước quần chúng, kiên quyết nghiêm trị theo pháp luật khi có điều kiện và đủ bằng chứng.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idx="4294967295" type="title"/>
          </p:nvPr>
        </p:nvSpPr>
        <p:spPr>
          <a:xfrm>
            <a:off x="1736698" y="1392803"/>
            <a:ext cx="8686800" cy="1524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2.1. Lãnh đạo xây dựng, bảo vệ chính quyền cách mạng và kháng chiến chống thực dân Pháp xâm lược (1945-1954)</a:t>
            </a:r>
            <a:br>
              <a:rPr lang="en-US" sz="1800">
                <a:solidFill>
                  <a:srgbClr val="000000"/>
                </a:solidFill>
                <a:latin typeface="Times New Roman"/>
                <a:ea typeface="Times New Roman"/>
                <a:cs typeface="Times New Roman"/>
                <a:sym typeface="Times New Roman"/>
              </a:rPr>
            </a:br>
            <a:endParaRPr sz="2800">
              <a:latin typeface="Times New Roman"/>
              <a:ea typeface="Times New Roman"/>
              <a:cs typeface="Times New Roman"/>
              <a:sym typeface="Times New Roman"/>
            </a:endParaRPr>
          </a:p>
        </p:txBody>
      </p:sp>
      <p:pic>
        <p:nvPicPr>
          <p:cNvPr descr="hien phap 46.jpg" id="100" name="Google Shape;100;p2"/>
          <p:cNvPicPr preferRelativeResize="0"/>
          <p:nvPr/>
        </p:nvPicPr>
        <p:blipFill rotWithShape="1">
          <a:blip r:embed="rId3">
            <a:alphaModFix/>
          </a:blip>
          <a:srcRect b="0" l="0" r="0" t="0"/>
          <a:stretch/>
        </p:blipFill>
        <p:spPr>
          <a:xfrm>
            <a:off x="2623127" y="3094182"/>
            <a:ext cx="1952456" cy="2743200"/>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39.jpg" id="101" name="Google Shape;101;p2"/>
          <p:cNvPicPr preferRelativeResize="0"/>
          <p:nvPr/>
        </p:nvPicPr>
        <p:blipFill rotWithShape="1">
          <a:blip r:embed="rId4">
            <a:alphaModFix/>
          </a:blip>
          <a:srcRect b="0" l="814" r="814" t="12222"/>
          <a:stretch/>
        </p:blipFill>
        <p:spPr>
          <a:xfrm>
            <a:off x="5634182" y="3094182"/>
            <a:ext cx="3889095" cy="2743200"/>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p:tgtEl>
                                          <p:spTgt spid="100"/>
                                        </p:tgtEl>
                                        <p:attrNameLst>
                                          <p:attrName>ppt_w</p:attrName>
                                        </p:attrNameLst>
                                      </p:cBhvr>
                                      <p:tavLst>
                                        <p:tav fmla="" tm="0">
                                          <p:val>
                                            <p:strVal val="0"/>
                                          </p:val>
                                        </p:tav>
                                        <p:tav fmla="" tm="100000">
                                          <p:val>
                                            <p:strVal val="#ppt_w"/>
                                          </p:val>
                                        </p:tav>
                                      </p:tavLst>
                                    </p:anim>
                                    <p:anim calcmode="lin" valueType="num">
                                      <p:cBhvr additive="base">
                                        <p:cTn dur="500"/>
                                        <p:tgtEl>
                                          <p:spTgt spid="10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500"/>
                                        <p:tgtEl>
                                          <p:spTgt spid="101"/>
                                        </p:tgtEl>
                                        <p:attrNameLst>
                                          <p:attrName>ppt_w</p:attrName>
                                        </p:attrNameLst>
                                      </p:cBhvr>
                                      <p:tavLst>
                                        <p:tav fmla="" tm="0">
                                          <p:val>
                                            <p:strVal val="0"/>
                                          </p:val>
                                        </p:tav>
                                        <p:tav fmla="" tm="100000">
                                          <p:val>
                                            <p:strVal val="#ppt_w"/>
                                          </p:val>
                                        </p:tav>
                                      </p:tavLst>
                                    </p:anim>
                                    <p:anim calcmode="lin" valueType="num">
                                      <p:cBhvr additive="base">
                                        <p:cTn dur="500"/>
                                        <p:tgtEl>
                                          <p:spTgt spid="10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0"/>
          <p:cNvSpPr txBox="1"/>
          <p:nvPr>
            <p:ph type="title"/>
          </p:nvPr>
        </p:nvSpPr>
        <p:spPr>
          <a:xfrm>
            <a:off x="1117600" y="914401"/>
            <a:ext cx="10363200" cy="34956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0" i="1" lang="en-US" sz="2800">
                <a:latin typeface="Times New Roman"/>
                <a:ea typeface="Times New Roman"/>
                <a:cs typeface="Times New Roman"/>
                <a:sym typeface="Times New Roman"/>
              </a:rPr>
              <a:t>Hiệp ước Hoa - Pháp</a:t>
            </a:r>
            <a:r>
              <a:rPr b="0" lang="en-US" sz="2800">
                <a:latin typeface="Times New Roman"/>
                <a:ea typeface="Times New Roman"/>
                <a:cs typeface="Times New Roman"/>
                <a:sym typeface="Times New Roman"/>
              </a:rPr>
              <a:t> được ký kết ngày 28/2/1946. Phân tích tình thế, Chủ tịch Hồ Chí Minh và Ban thường vụ Trung Ương Đảng quyết định chọn giải pháp hòa hoãn, dàn xếp với Pháp.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1"/>
          <p:cNvSpPr/>
          <p:nvPr/>
        </p:nvSpPr>
        <p:spPr>
          <a:xfrm>
            <a:off x="1524000" y="4343401"/>
            <a:ext cx="6096000" cy="51911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rgbClr val="0000CC"/>
              </a:buClr>
              <a:buSzPts val="2800"/>
              <a:buFont typeface="Noto Sans Symbols"/>
              <a:buChar char="⮚"/>
            </a:pPr>
            <a:r>
              <a:rPr b="0" lang="en-US" sz="2800">
                <a:solidFill>
                  <a:srgbClr val="0000CC"/>
                </a:solidFill>
                <a:latin typeface="Times New Roman"/>
                <a:ea typeface="Times New Roman"/>
                <a:cs typeface="Times New Roman"/>
                <a:sym typeface="Times New Roman"/>
              </a:rPr>
              <a:t>Hoà hoãn với thực dân Pháp.</a:t>
            </a:r>
            <a:endParaRPr/>
          </a:p>
        </p:txBody>
      </p:sp>
      <p:sp>
        <p:nvSpPr>
          <p:cNvPr id="277" name="Google Shape;277;p21"/>
          <p:cNvSpPr/>
          <p:nvPr/>
        </p:nvSpPr>
        <p:spPr>
          <a:xfrm>
            <a:off x="1524000" y="1295401"/>
            <a:ext cx="57912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C0066"/>
              </a:buClr>
              <a:buSzPts val="2800"/>
              <a:buFont typeface="Noto Sans Symbols"/>
              <a:buNone/>
            </a:pPr>
            <a:r>
              <a:rPr b="1" i="1" lang="en-US" sz="2800">
                <a:solidFill>
                  <a:srgbClr val="CC0066"/>
                </a:solidFill>
                <a:latin typeface="Times New Roman"/>
                <a:ea typeface="Times New Roman"/>
                <a:cs typeface="Times New Roman"/>
                <a:sym typeface="Times New Roman"/>
              </a:rPr>
              <a:t>Giai đoạn 1: 9/1945 – 3/1946:</a:t>
            </a:r>
            <a:endParaRPr/>
          </a:p>
        </p:txBody>
      </p:sp>
      <p:sp>
        <p:nvSpPr>
          <p:cNvPr id="278" name="Google Shape;278;p21"/>
          <p:cNvSpPr/>
          <p:nvPr/>
        </p:nvSpPr>
        <p:spPr>
          <a:xfrm>
            <a:off x="1524000" y="1905000"/>
            <a:ext cx="9144000" cy="946150"/>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 </a:t>
            </a:r>
            <a:r>
              <a:rPr lang="en-US" sz="2800">
                <a:solidFill>
                  <a:srgbClr val="0000CC"/>
                </a:solidFill>
                <a:latin typeface="Times New Roman"/>
                <a:ea typeface="Times New Roman"/>
                <a:cs typeface="Times New Roman"/>
                <a:sym typeface="Times New Roman"/>
              </a:rPr>
              <a:t>Thực hiện chính sách hoà hoãn, nhân nhượng có nguyên tắc với Tưởng ở miền Bắc.</a:t>
            </a:r>
            <a:endParaRPr/>
          </a:p>
        </p:txBody>
      </p:sp>
      <p:sp>
        <p:nvSpPr>
          <p:cNvPr id="279" name="Google Shape;279;p21"/>
          <p:cNvSpPr/>
          <p:nvPr/>
        </p:nvSpPr>
        <p:spPr>
          <a:xfrm>
            <a:off x="1524000" y="2819401"/>
            <a:ext cx="9144000" cy="51911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 </a:t>
            </a:r>
            <a:r>
              <a:rPr lang="en-US" sz="2800">
                <a:solidFill>
                  <a:srgbClr val="0000CC"/>
                </a:solidFill>
                <a:latin typeface="Times New Roman"/>
                <a:ea typeface="Times New Roman"/>
                <a:cs typeface="Times New Roman"/>
                <a:sym typeface="Times New Roman"/>
              </a:rPr>
              <a:t>Tổ chức kháng chiến chống thực dân Pháp ở miền Nam.</a:t>
            </a:r>
            <a:endParaRPr/>
          </a:p>
        </p:txBody>
      </p:sp>
      <p:sp>
        <p:nvSpPr>
          <p:cNvPr id="280" name="Google Shape;280;p21"/>
          <p:cNvSpPr/>
          <p:nvPr/>
        </p:nvSpPr>
        <p:spPr>
          <a:xfrm>
            <a:off x="1524000" y="3810001"/>
            <a:ext cx="67818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C0066"/>
              </a:buClr>
              <a:buSzPts val="2800"/>
              <a:buFont typeface="Noto Sans Symbols"/>
              <a:buNone/>
            </a:pPr>
            <a:r>
              <a:rPr b="1" i="1" lang="en-US" sz="2800">
                <a:solidFill>
                  <a:srgbClr val="CC0066"/>
                </a:solidFill>
                <a:latin typeface="Times New Roman"/>
                <a:ea typeface="Times New Roman"/>
                <a:cs typeface="Times New Roman"/>
                <a:sym typeface="Times New Roman"/>
              </a:rPr>
              <a:t>Giai đoạn 2: 3/1946 – 12/1946:</a:t>
            </a:r>
            <a:endParaRPr/>
          </a:p>
        </p:txBody>
      </p:sp>
      <p:sp>
        <p:nvSpPr>
          <p:cNvPr id="281" name="Google Shape;281;p21"/>
          <p:cNvSpPr txBox="1"/>
          <p:nvPr/>
        </p:nvSpPr>
        <p:spPr>
          <a:xfrm>
            <a:off x="2322945" y="454891"/>
            <a:ext cx="7315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Noto Sans Symbols"/>
              <a:buNone/>
            </a:pPr>
            <a:r>
              <a:rPr b="1" lang="en-US" sz="2400">
                <a:solidFill>
                  <a:schemeClr val="dk1"/>
                </a:solidFill>
                <a:latin typeface="Times New Roman"/>
                <a:ea typeface="Times New Roman"/>
                <a:cs typeface="Times New Roman"/>
                <a:sym typeface="Times New Roman"/>
              </a:rPr>
              <a:t>CÁC BIỆN PHÁP THỰC HIỆN: VỀ NGOẠI GIAO</a:t>
            </a:r>
            <a:endParaRPr/>
          </a:p>
        </p:txBody>
      </p:sp>
      <p:pic>
        <p:nvPicPr>
          <p:cNvPr descr="HCM-HA UNG KHAM.jpg" id="282" name="Google Shape;282;p21"/>
          <p:cNvPicPr preferRelativeResize="0"/>
          <p:nvPr/>
        </p:nvPicPr>
        <p:blipFill rotWithShape="1">
          <a:blip r:embed="rId3">
            <a:alphaModFix/>
          </a:blip>
          <a:srcRect b="0" l="0" r="0" t="0"/>
          <a:stretch/>
        </p:blipFill>
        <p:spPr>
          <a:xfrm>
            <a:off x="6324600" y="3352800"/>
            <a:ext cx="4343400" cy="2743200"/>
          </a:xfrm>
          <a:prstGeom prst="rect">
            <a:avLst/>
          </a:prstGeom>
          <a:noFill/>
          <a:ln>
            <a:noFill/>
          </a:ln>
          <a:effectLst>
            <a:outerShdw blurRad="76200" kx="1200000" rotWithShape="0" algn="br" sy="23000">
              <a:srgbClr val="000000">
                <a:alpha val="2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500"/>
                                        <p:tgtEl>
                                          <p:spTgt spid="277"/>
                                        </p:tgtEl>
                                        <p:attrNameLst>
                                          <p:attrName>ppt_w</p:attrName>
                                        </p:attrNameLst>
                                      </p:cBhvr>
                                      <p:tavLst>
                                        <p:tav fmla="" tm="0">
                                          <p:val>
                                            <p:strVal val="0"/>
                                          </p:val>
                                        </p:tav>
                                        <p:tav fmla="" tm="100000">
                                          <p:val>
                                            <p:strVal val="#ppt_w"/>
                                          </p:val>
                                        </p:tav>
                                      </p:tavLst>
                                    </p:anim>
                                    <p:anim calcmode="lin" valueType="num">
                                      <p:cBhvr additive="base">
                                        <p:cTn dur="500"/>
                                        <p:tgtEl>
                                          <p:spTgt spid="27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500"/>
                                        <p:tgtEl>
                                          <p:spTgt spid="278"/>
                                        </p:tgtEl>
                                        <p:attrNameLst>
                                          <p:attrName>ppt_w</p:attrName>
                                        </p:attrNameLst>
                                      </p:cBhvr>
                                      <p:tavLst>
                                        <p:tav fmla="" tm="0">
                                          <p:val>
                                            <p:strVal val="0"/>
                                          </p:val>
                                        </p:tav>
                                        <p:tav fmla="" tm="100000">
                                          <p:val>
                                            <p:strVal val="#ppt_w"/>
                                          </p:val>
                                        </p:tav>
                                      </p:tavLst>
                                    </p:anim>
                                    <p:anim calcmode="lin" valueType="num">
                                      <p:cBhvr additive="base">
                                        <p:cTn dur="500"/>
                                        <p:tgtEl>
                                          <p:spTgt spid="27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500"/>
                                        <p:tgtEl>
                                          <p:spTgt spid="279"/>
                                        </p:tgtEl>
                                        <p:attrNameLst>
                                          <p:attrName>ppt_w</p:attrName>
                                        </p:attrNameLst>
                                      </p:cBhvr>
                                      <p:tavLst>
                                        <p:tav fmla="" tm="0">
                                          <p:val>
                                            <p:strVal val="0"/>
                                          </p:val>
                                        </p:tav>
                                        <p:tav fmla="" tm="100000">
                                          <p:val>
                                            <p:strVal val="#ppt_w"/>
                                          </p:val>
                                        </p:tav>
                                      </p:tavLst>
                                    </p:anim>
                                    <p:anim calcmode="lin" valueType="num">
                                      <p:cBhvr additive="base">
                                        <p:cTn dur="500"/>
                                        <p:tgtEl>
                                          <p:spTgt spid="27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500"/>
                                        <p:tgtEl>
                                          <p:spTgt spid="280"/>
                                        </p:tgtEl>
                                        <p:attrNameLst>
                                          <p:attrName>ppt_w</p:attrName>
                                        </p:attrNameLst>
                                      </p:cBhvr>
                                      <p:tavLst>
                                        <p:tav fmla="" tm="0">
                                          <p:val>
                                            <p:strVal val="0"/>
                                          </p:val>
                                        </p:tav>
                                        <p:tav fmla="" tm="100000">
                                          <p:val>
                                            <p:strVal val="#ppt_w"/>
                                          </p:val>
                                        </p:tav>
                                      </p:tavLst>
                                    </p:anim>
                                    <p:anim calcmode="lin" valueType="num">
                                      <p:cBhvr additive="base">
                                        <p:cTn dur="500"/>
                                        <p:tgtEl>
                                          <p:spTgt spid="28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500"/>
                                        <p:tgtEl>
                                          <p:spTgt spid="276"/>
                                        </p:tgtEl>
                                        <p:attrNameLst>
                                          <p:attrName>ppt_w</p:attrName>
                                        </p:attrNameLst>
                                      </p:cBhvr>
                                      <p:tavLst>
                                        <p:tav fmla="" tm="0">
                                          <p:val>
                                            <p:strVal val="0"/>
                                          </p:val>
                                        </p:tav>
                                        <p:tav fmla="" tm="100000">
                                          <p:val>
                                            <p:strVal val="#ppt_w"/>
                                          </p:val>
                                        </p:tav>
                                      </p:tavLst>
                                    </p:anim>
                                    <p:anim calcmode="lin" valueType="num">
                                      <p:cBhvr additive="base">
                                        <p:cTn dur="500"/>
                                        <p:tgtEl>
                                          <p:spTgt spid="27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2"/>
          <p:cNvSpPr/>
          <p:nvPr/>
        </p:nvSpPr>
        <p:spPr>
          <a:xfrm>
            <a:off x="1676400" y="3962400"/>
            <a:ext cx="5029200" cy="2209800"/>
          </a:xfrm>
          <a:prstGeom prst="rect">
            <a:avLst/>
          </a:prstGeom>
          <a:noFill/>
          <a:ln cap="flat" cmpd="sng" w="38100">
            <a:solidFill>
              <a:srgbClr val="666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99"/>
                </a:solidFill>
                <a:latin typeface="Arial"/>
                <a:ea typeface="Arial"/>
                <a:cs typeface="Arial"/>
                <a:sym typeface="Arial"/>
              </a:rPr>
              <a:t>“Chúng ta cần hoà bình để xây dựng nước nhà, cho nên chúng ta đã ép lòng mà nhân nhượng để giữ hoà bình”</a:t>
            </a:r>
            <a:endParaRPr/>
          </a:p>
          <a:p>
            <a:pPr indent="0" lvl="0" marL="0" marR="0" rtl="0" algn="ctr">
              <a:spcBef>
                <a:spcPts val="0"/>
              </a:spcBef>
              <a:spcAft>
                <a:spcPts val="0"/>
              </a:spcAft>
              <a:buNone/>
            </a:pPr>
            <a:r>
              <a:rPr b="1" lang="en-US" sz="2000">
                <a:solidFill>
                  <a:srgbClr val="000099"/>
                </a:solidFill>
                <a:latin typeface="Arial"/>
                <a:ea typeface="Arial"/>
                <a:cs typeface="Arial"/>
                <a:sym typeface="Arial"/>
              </a:rPr>
              <a:t>(</a:t>
            </a:r>
            <a:r>
              <a:rPr b="1" i="1" lang="en-US" sz="2000">
                <a:solidFill>
                  <a:srgbClr val="000099"/>
                </a:solidFill>
                <a:latin typeface="Arial"/>
                <a:ea typeface="Arial"/>
                <a:cs typeface="Arial"/>
                <a:sym typeface="Arial"/>
              </a:rPr>
              <a:t>Hồ Chí Minh)</a:t>
            </a:r>
            <a:endParaRPr/>
          </a:p>
        </p:txBody>
      </p:sp>
      <p:sp>
        <p:nvSpPr>
          <p:cNvPr id="288" name="Google Shape;288;p22"/>
          <p:cNvSpPr/>
          <p:nvPr/>
        </p:nvSpPr>
        <p:spPr>
          <a:xfrm>
            <a:off x="6858001" y="5867401"/>
            <a:ext cx="3527425" cy="576263"/>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600"/>
              <a:buFont typeface="Noto Sans Symbols"/>
              <a:buNone/>
            </a:pPr>
            <a:r>
              <a:rPr b="1" lang="en-US" sz="1600">
                <a:solidFill>
                  <a:schemeClr val="dk1"/>
                </a:solidFill>
                <a:latin typeface="Arial"/>
                <a:ea typeface="Arial"/>
                <a:cs typeface="Arial"/>
                <a:sym typeface="Arial"/>
              </a:rPr>
              <a:t>Đại diện các nước ký hiệp định </a:t>
            </a:r>
            <a:endParaRPr/>
          </a:p>
          <a:p>
            <a:pPr indent="0" lvl="0" marL="0" marR="0" rtl="0" algn="ctr">
              <a:lnSpc>
                <a:spcPct val="95000"/>
              </a:lnSpc>
              <a:spcBef>
                <a:spcPts val="0"/>
              </a:spcBef>
              <a:spcAft>
                <a:spcPts val="0"/>
              </a:spcAft>
              <a:buClr>
                <a:schemeClr val="dk1"/>
              </a:buClr>
              <a:buSzPts val="1600"/>
              <a:buFont typeface="Noto Sans Symbols"/>
              <a:buNone/>
            </a:pPr>
            <a:r>
              <a:rPr b="1" lang="en-US" sz="1600">
                <a:solidFill>
                  <a:schemeClr val="dk1"/>
                </a:solidFill>
                <a:latin typeface="Arial"/>
                <a:ea typeface="Arial"/>
                <a:cs typeface="Arial"/>
                <a:sym typeface="Arial"/>
              </a:rPr>
              <a:t>sơ bộ 6/3/1946</a:t>
            </a:r>
            <a:endParaRPr/>
          </a:p>
        </p:txBody>
      </p:sp>
      <p:pic>
        <p:nvPicPr>
          <p:cNvPr descr="9.jpg" id="289" name="Google Shape;289;p22"/>
          <p:cNvPicPr preferRelativeResize="0"/>
          <p:nvPr/>
        </p:nvPicPr>
        <p:blipFill rotWithShape="1">
          <a:blip r:embed="rId3">
            <a:alphaModFix/>
          </a:blip>
          <a:srcRect b="0" l="0" r="0" t="0"/>
          <a:stretch/>
        </p:blipFill>
        <p:spPr>
          <a:xfrm>
            <a:off x="7162800" y="1143001"/>
            <a:ext cx="2819400" cy="2244725"/>
          </a:xfrm>
          <a:prstGeom prst="rect">
            <a:avLst/>
          </a:prstGeom>
          <a:noFill/>
          <a:ln>
            <a:noFill/>
          </a:ln>
          <a:effectLst>
            <a:outerShdw blurRad="292100" rotWithShape="0" algn="tl" dir="2700000" dist="139700">
              <a:srgbClr val="333333">
                <a:alpha val="64705"/>
              </a:srgbClr>
            </a:outerShdw>
          </a:effectLst>
        </p:spPr>
      </p:pic>
      <p:pic>
        <p:nvPicPr>
          <p:cNvPr descr="17.jpg" id="290" name="Google Shape;290;p22"/>
          <p:cNvPicPr preferRelativeResize="0"/>
          <p:nvPr/>
        </p:nvPicPr>
        <p:blipFill rotWithShape="1">
          <a:blip r:embed="rId4">
            <a:alphaModFix/>
          </a:blip>
          <a:srcRect b="19748" l="2129" r="2128" t="2674"/>
          <a:stretch/>
        </p:blipFill>
        <p:spPr>
          <a:xfrm>
            <a:off x="6858000" y="3581400"/>
            <a:ext cx="3429000" cy="2209800"/>
          </a:xfrm>
          <a:prstGeom prst="rect">
            <a:avLst/>
          </a:prstGeom>
          <a:noFill/>
          <a:ln cap="flat" cmpd="sng" w="28575">
            <a:solidFill>
              <a:srgbClr val="C00000"/>
            </a:solidFill>
            <a:prstDash val="solid"/>
            <a:miter lim="800000"/>
            <a:headEnd len="sm" w="sm" type="none"/>
            <a:tailEnd len="sm" w="sm" type="none"/>
          </a:ln>
        </p:spPr>
      </p:pic>
      <p:sp>
        <p:nvSpPr>
          <p:cNvPr id="291" name="Google Shape;291;p22"/>
          <p:cNvSpPr txBox="1"/>
          <p:nvPr/>
        </p:nvSpPr>
        <p:spPr>
          <a:xfrm>
            <a:off x="1905000" y="838200"/>
            <a:ext cx="8229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Noto Sans Symbols"/>
              <a:buNone/>
            </a:pPr>
            <a:r>
              <a:rPr b="0" lang="en-US" sz="2400">
                <a:solidFill>
                  <a:schemeClr val="dk1"/>
                </a:solidFill>
                <a:latin typeface="Times New Roman"/>
                <a:ea typeface="Times New Roman"/>
                <a:cs typeface="Times New Roman"/>
                <a:sym typeface="Times New Roman"/>
              </a:rPr>
              <a:t>- Độc lập về chính trị, nhân nhượng về kinh tế với Pháp</a:t>
            </a:r>
            <a:endParaRPr/>
          </a:p>
        </p:txBody>
      </p:sp>
    </p:spTree>
  </p:cSld>
  <p:clrMapOvr>
    <a:masterClrMapping/>
  </p:clrMapOvr>
  <p:transition>
    <p:split orient="ver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3"/>
          <p:cNvSpPr/>
          <p:nvPr/>
        </p:nvSpPr>
        <p:spPr>
          <a:xfrm>
            <a:off x="711200" y="1325418"/>
            <a:ext cx="10363200" cy="4816763"/>
          </a:xfrm>
          <a:prstGeom prst="rect">
            <a:avLst/>
          </a:prstGeom>
          <a:noFill/>
          <a:ln>
            <a:noFill/>
          </a:ln>
        </p:spPr>
        <p:txBody>
          <a:bodyPr anchorCtr="0" anchor="t" bIns="45700" lIns="91425" spcFirstLastPara="1" rIns="91425" wrap="square" tIns="45700">
            <a:noAutofit/>
          </a:bodyPr>
          <a:lstStyle/>
          <a:p>
            <a:pPr indent="1588" lvl="0" marL="50800" marR="0" rtl="0" algn="just">
              <a:spcBef>
                <a:spcPts val="0"/>
              </a:spcBef>
              <a:spcAft>
                <a:spcPts val="0"/>
              </a:spcAft>
              <a:buClr>
                <a:schemeClr val="accent2"/>
              </a:buClr>
              <a:buSzPts val="2800"/>
              <a:buFont typeface="Noto Sans Symbols"/>
              <a:buNone/>
            </a:pPr>
            <a:r>
              <a:rPr lang="en-US" sz="2800">
                <a:solidFill>
                  <a:schemeClr val="dk1"/>
                </a:solidFill>
                <a:latin typeface="Calibri"/>
                <a:ea typeface="Calibri"/>
                <a:cs typeface="Calibri"/>
                <a:sym typeface="Calibri"/>
              </a:rPr>
              <a:t>- Sau Hiệp định sơ bộ, Đảng ra chỉ thị “</a:t>
            </a:r>
            <a:r>
              <a:rPr i="1" lang="en-US" sz="2800">
                <a:solidFill>
                  <a:schemeClr val="dk1"/>
                </a:solidFill>
                <a:latin typeface="Calibri"/>
                <a:ea typeface="Calibri"/>
                <a:cs typeface="Calibri"/>
                <a:sym typeface="Calibri"/>
              </a:rPr>
              <a:t>Hòa để tiến</a:t>
            </a:r>
            <a:r>
              <a:rPr lang="en-US" sz="2800">
                <a:solidFill>
                  <a:schemeClr val="dk1"/>
                </a:solidFill>
                <a:latin typeface="Calibri"/>
                <a:ea typeface="Calibri"/>
                <a:cs typeface="Calibri"/>
                <a:sym typeface="Calibri"/>
              </a:rPr>
              <a:t>” 9/3/1946 nhắc nhở nhân dân ta hãy nêu cao cảnh giác sẵn sàng đối phó với những hành vi xâm phạm Hiệp định của quân Pháp. </a:t>
            </a:r>
            <a:endParaRPr/>
          </a:p>
          <a:p>
            <a:pPr indent="1588" lvl="0" marL="50800" marR="0" rtl="0" algn="just">
              <a:spcBef>
                <a:spcPts val="560"/>
              </a:spcBef>
              <a:spcAft>
                <a:spcPts val="0"/>
              </a:spcAft>
              <a:buNone/>
            </a:pPr>
            <a:r>
              <a:rPr lang="en-US" sz="2800">
                <a:solidFill>
                  <a:schemeClr val="dk1"/>
                </a:solidFill>
                <a:latin typeface="Calibri"/>
                <a:ea typeface="Calibri"/>
                <a:cs typeface="Calibri"/>
                <a:sym typeface="Calibri"/>
              </a:rPr>
              <a:t>- Về phía thực dân Pháp, sau khi ký Hiệp định sơ bộ, chúng vẫn tiếp tục gây xung đột vũ trang ở Nam Bộ và thành lập chính phủ Nam kỳ tự trị.</a:t>
            </a:r>
            <a:endParaRPr/>
          </a:p>
          <a:p>
            <a:pPr indent="1588" lvl="0" marL="50800" marR="0" rtl="0" algn="just">
              <a:spcBef>
                <a:spcPts val="560"/>
              </a:spcBef>
              <a:spcAft>
                <a:spcPts val="0"/>
              </a:spcAft>
              <a:buNone/>
            </a:pPr>
            <a:r>
              <a:rPr lang="en-US" sz="2800">
                <a:solidFill>
                  <a:schemeClr val="dk1"/>
                </a:solidFill>
                <a:latin typeface="Calibri"/>
                <a:ea typeface="Calibri"/>
                <a:cs typeface="Calibri"/>
                <a:sym typeface="Calibri"/>
              </a:rPr>
              <a:t>- Pháp tăng cường hoạt động khiêu khích. Quan hệ Việt - Pháp ngày càng căng thẳng và có nguy cơ xảy ra chiến tranh.</a:t>
            </a:r>
            <a:endParaRPr/>
          </a:p>
          <a:p>
            <a:pPr indent="1588" lvl="0" marL="50800" marR="0" rtl="0" algn="just">
              <a:spcBef>
                <a:spcPts val="560"/>
              </a:spcBef>
              <a:spcAft>
                <a:spcPts val="0"/>
              </a:spcAft>
              <a:buClr>
                <a:schemeClr val="dk1"/>
              </a:buClr>
              <a:buSzPts val="2800"/>
              <a:buFont typeface="Noto Sans Symbols"/>
              <a:buNone/>
            </a:pPr>
            <a:r>
              <a:rPr lang="en-US" sz="2800">
                <a:solidFill>
                  <a:schemeClr val="dk1"/>
                </a:solidFill>
                <a:latin typeface="Calibri"/>
                <a:ea typeface="Calibri"/>
                <a:cs typeface="Calibri"/>
                <a:sym typeface="Calibri"/>
              </a:rPr>
              <a:t>- Nhằm kéo dài thêm thời gian hòa hoãn Chủ tịch Hồ Chí Minh đã ký với chính phủ Pháp bản Tạm ước ngày 14/9/1946.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4"/>
          <p:cNvSpPr txBox="1"/>
          <p:nvPr/>
        </p:nvSpPr>
        <p:spPr>
          <a:xfrm>
            <a:off x="508000" y="2590800"/>
            <a:ext cx="116840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Kết quả, ý nghĩa và bài học kinh nghiệm?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5"/>
          <p:cNvSpPr txBox="1"/>
          <p:nvPr/>
        </p:nvSpPr>
        <p:spPr>
          <a:xfrm>
            <a:off x="609600" y="1233487"/>
            <a:ext cx="2946400" cy="51911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 Kết quả</a:t>
            </a:r>
            <a:endParaRPr sz="2800">
              <a:solidFill>
                <a:schemeClr val="dk1"/>
              </a:solidFill>
              <a:latin typeface="Times New Roman"/>
              <a:ea typeface="Times New Roman"/>
              <a:cs typeface="Times New Roman"/>
              <a:sym typeface="Times New Roman"/>
            </a:endParaRPr>
          </a:p>
        </p:txBody>
      </p:sp>
      <p:sp>
        <p:nvSpPr>
          <p:cNvPr id="307" name="Google Shape;307;p25"/>
          <p:cNvSpPr txBox="1"/>
          <p:nvPr/>
        </p:nvSpPr>
        <p:spPr>
          <a:xfrm>
            <a:off x="1016000" y="1752600"/>
            <a:ext cx="10261500" cy="3563400"/>
          </a:xfrm>
          <a:prstGeom prst="rect">
            <a:avLst/>
          </a:prstGeom>
          <a:noFill/>
          <a:ln>
            <a:noFill/>
          </a:ln>
        </p:spPr>
        <p:txBody>
          <a:bodyPr anchorCtr="0" anchor="t" bIns="45700" lIns="91425" spcFirstLastPara="1" rIns="91425" wrap="square" tIns="45700">
            <a:spAutoFit/>
          </a:bodyPr>
          <a:lstStyle/>
          <a:p>
            <a:pPr indent="-139700" lvl="0" marL="0" marR="0" rtl="0" algn="just">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 Xây dựng chế độ dân chủ cộng hoà, tổ chức kháng chiến ở miền Nam</a:t>
            </a:r>
            <a:endParaRPr/>
          </a:p>
          <a:p>
            <a:pPr indent="0" lvl="0" marL="0" marR="0" rtl="0" algn="just">
              <a:spcBef>
                <a:spcPts val="1100"/>
              </a:spcBef>
              <a:spcAft>
                <a:spcPts val="0"/>
              </a:spcAft>
              <a:buNone/>
            </a:pPr>
            <a:r>
              <a:rPr lang="en-US" sz="2200">
                <a:solidFill>
                  <a:schemeClr val="dk1"/>
                </a:solidFill>
                <a:latin typeface="Times New Roman"/>
                <a:ea typeface="Times New Roman"/>
                <a:cs typeface="Times New Roman"/>
                <a:sym typeface="Times New Roman"/>
              </a:rPr>
              <a:t>	+ Chính trị: Tổng tuyển cử bầu Quốc hội – cơ quan quyền lực cao nhất của Nhà nước Việt Nam dân chủ cộng hoà, Hội liên hiệp phụ nữ Việt Nam ra đời, mặt trận dân tộc thống nhất cũng được mở rộng...</a:t>
            </a:r>
            <a:endParaRPr/>
          </a:p>
          <a:p>
            <a:pPr indent="0" lvl="0" marL="0" marR="0" rtl="0" algn="just">
              <a:spcBef>
                <a:spcPts val="1100"/>
              </a:spcBef>
              <a:spcAft>
                <a:spcPts val="0"/>
              </a:spcAft>
              <a:buNone/>
            </a:pPr>
            <a:r>
              <a:rPr lang="en-US" sz="2200">
                <a:solidFill>
                  <a:schemeClr val="dk1"/>
                </a:solidFill>
                <a:latin typeface="Times New Roman"/>
                <a:ea typeface="Times New Roman"/>
                <a:cs typeface="Times New Roman"/>
                <a:sym typeface="Times New Roman"/>
              </a:rPr>
              <a:t>	+ Kinh tế: Phong trào thi đua sản xuất, động viên nhân dân tiết kiệm chống giặc đói. Tịch thu ruộng đất của đế quốc Việt gian chia cho dân nghèo, miễn thuế cho dân nghèo, giảm tô 25%</a:t>
            </a:r>
            <a:endParaRPr/>
          </a:p>
          <a:p>
            <a:pPr indent="0" lvl="0" marL="0" marR="0" rtl="0" algn="just">
              <a:spcBef>
                <a:spcPts val="1100"/>
              </a:spcBef>
              <a:spcAft>
                <a:spcPts val="0"/>
              </a:spcAft>
              <a:buNone/>
            </a:pPr>
            <a:r>
              <a:rPr lang="en-US" sz="2200">
                <a:solidFill>
                  <a:schemeClr val="dk1"/>
                </a:solidFill>
                <a:latin typeface="Times New Roman"/>
                <a:ea typeface="Times New Roman"/>
                <a:cs typeface="Times New Roman"/>
                <a:sym typeface="Times New Roman"/>
              </a:rPr>
              <a:t>	+ Văn hoá: Vận động toàn dân xây dựng nền văn hoá mới, xoá bỏ mọi tệ nạn văn hoá nô dịch và các thủ tục lạc hậu, phát triển phong trào bình dân học vụ</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0" st="0"/>
                                            </p:txEl>
                                          </p:spTgt>
                                        </p:tgtEl>
                                        <p:attrNameLst>
                                          <p:attrName>style.visibility</p:attrName>
                                        </p:attrNameLst>
                                      </p:cBhvr>
                                      <p:to>
                                        <p:strVal val="visible"/>
                                      </p:to>
                                    </p:set>
                                    <p:animEffect filter="fade" transition="in">
                                      <p:cBhvr>
                                        <p:cTn dur="500"/>
                                        <p:tgtEl>
                                          <p:spTgt spid="3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1" st="1"/>
                                            </p:txEl>
                                          </p:spTgt>
                                        </p:tgtEl>
                                        <p:attrNameLst>
                                          <p:attrName>style.visibility</p:attrName>
                                        </p:attrNameLst>
                                      </p:cBhvr>
                                      <p:to>
                                        <p:strVal val="visible"/>
                                      </p:to>
                                    </p:set>
                                    <p:animEffect filter="fade" transition="in">
                                      <p:cBhvr>
                                        <p:cTn dur="500"/>
                                        <p:tgtEl>
                                          <p:spTgt spid="3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2" st="2"/>
                                            </p:txEl>
                                          </p:spTgt>
                                        </p:tgtEl>
                                        <p:attrNameLst>
                                          <p:attrName>style.visibility</p:attrName>
                                        </p:attrNameLst>
                                      </p:cBhvr>
                                      <p:to>
                                        <p:strVal val="visible"/>
                                      </p:to>
                                    </p:set>
                                    <p:animEffect filter="fade" transition="in">
                                      <p:cBhvr>
                                        <p:cTn dur="500"/>
                                        <p:tgtEl>
                                          <p:spTgt spid="3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3" st="3"/>
                                            </p:txEl>
                                          </p:spTgt>
                                        </p:tgtEl>
                                        <p:attrNameLst>
                                          <p:attrName>style.visibility</p:attrName>
                                        </p:attrNameLst>
                                      </p:cBhvr>
                                      <p:to>
                                        <p:strVal val="visible"/>
                                      </p:to>
                                    </p:set>
                                    <p:animEffect filter="fade" transition="in">
                                      <p:cBhvr>
                                        <p:cTn dur="500"/>
                                        <p:tgtEl>
                                          <p:spTgt spid="30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6"/>
          <p:cNvSpPr txBox="1"/>
          <p:nvPr/>
        </p:nvSpPr>
        <p:spPr>
          <a:xfrm>
            <a:off x="1320800" y="2667000"/>
            <a:ext cx="9956800" cy="946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 Thực hiện sách lược hoà hoãn tranh thủ thời gian chuẩn bị toàn quốc kháng chiến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p:nvPr/>
        </p:nvSpPr>
        <p:spPr>
          <a:xfrm>
            <a:off x="609601" y="2020553"/>
            <a:ext cx="10682817" cy="3194721"/>
          </a:xfrm>
          <a:prstGeom prst="rect">
            <a:avLst/>
          </a:prstGeom>
          <a:noFill/>
          <a:ln>
            <a:noFill/>
          </a:ln>
        </p:spPr>
        <p:txBody>
          <a:bodyPr anchorCtr="0" anchor="ctr" bIns="45700" lIns="91425" spcFirstLastPara="1" rIns="91425" wrap="square" tIns="45700">
            <a:spAutoFit/>
          </a:bodyPr>
          <a:lstStyle/>
          <a:p>
            <a:pPr indent="457200" lvl="0" marL="0" marR="0" rtl="0" algn="just">
              <a:lnSpc>
                <a:spcPct val="120000"/>
              </a:lnSpc>
              <a:spcBef>
                <a:spcPts val="0"/>
              </a:spcBef>
              <a:spcAft>
                <a:spcPts val="0"/>
              </a:spcAft>
              <a:buNone/>
            </a:pPr>
            <a:r>
              <a:rPr lang="en-US" sz="2400">
                <a:solidFill>
                  <a:schemeClr val="dk1"/>
                </a:solidFill>
                <a:latin typeface="Calibri"/>
                <a:ea typeface="Calibri"/>
                <a:cs typeface="Calibri"/>
                <a:sym typeface="Calibri"/>
              </a:rPr>
              <a:t>+ Giữ vững và củng cố  chính quyền cách mạng.</a:t>
            </a:r>
            <a:endParaRPr/>
          </a:p>
          <a:p>
            <a:pPr indent="457200" lvl="0" marL="0" marR="0" rtl="0" algn="just">
              <a:lnSpc>
                <a:spcPct val="120000"/>
              </a:lnSpc>
              <a:spcBef>
                <a:spcPts val="0"/>
              </a:spcBef>
              <a:spcAft>
                <a:spcPts val="0"/>
              </a:spcAft>
              <a:buNone/>
            </a:pPr>
            <a:r>
              <a:rPr lang="en-US" sz="2400">
                <a:solidFill>
                  <a:schemeClr val="dk1"/>
                </a:solidFill>
                <a:latin typeface="Calibri"/>
                <a:ea typeface="Calibri"/>
                <a:cs typeface="Calibri"/>
                <a:sym typeface="Calibri"/>
              </a:rPr>
              <a:t>+ Đảng lớn mạnh cả về số lượng và chất lượng.</a:t>
            </a:r>
            <a:endParaRPr/>
          </a:p>
          <a:p>
            <a:pPr indent="457200" lvl="0" marL="0" marR="0" rtl="0" algn="just">
              <a:lnSpc>
                <a:spcPct val="120000"/>
              </a:lnSpc>
              <a:spcBef>
                <a:spcPts val="0"/>
              </a:spcBef>
              <a:spcAft>
                <a:spcPts val="0"/>
              </a:spcAft>
              <a:buNone/>
            </a:pPr>
            <a:r>
              <a:rPr lang="en-US" sz="2400">
                <a:solidFill>
                  <a:schemeClr val="dk1"/>
                </a:solidFill>
                <a:latin typeface="Calibri"/>
                <a:ea typeface="Calibri"/>
                <a:cs typeface="Calibri"/>
                <a:sym typeface="Calibri"/>
              </a:rPr>
              <a:t>+ Đẩy mạnh sản xuất, ổn định đời sống, tích trữ lương thực, phát triển lực lượng vũ trang, xây dựng các chiến khu, mở rộng khối đại đoàn kết toàn dân. Chuẩn bị được những điều kiện trực tiếp cho cuộc kháng chiến toàn quốc sau đó.</a:t>
            </a:r>
            <a:endParaRPr i="1" sz="2400">
              <a:solidFill>
                <a:schemeClr val="dk1"/>
              </a:solidFill>
              <a:latin typeface="Calibri"/>
              <a:ea typeface="Calibri"/>
              <a:cs typeface="Calibri"/>
              <a:sym typeface="Calibri"/>
            </a:endParaRPr>
          </a:p>
          <a:p>
            <a:pPr indent="457200" lvl="0" marL="0" marR="0" rtl="0" algn="just">
              <a:lnSpc>
                <a:spcPct val="120000"/>
              </a:lnSpc>
              <a:spcBef>
                <a:spcPts val="0"/>
              </a:spcBef>
              <a:spcAft>
                <a:spcPts val="0"/>
              </a:spcAft>
              <a:buNone/>
            </a:pPr>
            <a:r>
              <a:rPr i="1" lang="en-US" sz="24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 Phát huy quyền làm chủ đất nước của nhân dân, vượt qua tình thế ngàn cân treo sợi tóc, giữ vững chính quyền. </a:t>
            </a:r>
            <a:endParaRPr/>
          </a:p>
        </p:txBody>
      </p:sp>
      <p:sp>
        <p:nvSpPr>
          <p:cNvPr id="318" name="Google Shape;318;p27"/>
          <p:cNvSpPr txBox="1"/>
          <p:nvPr/>
        </p:nvSpPr>
        <p:spPr>
          <a:xfrm>
            <a:off x="2152073" y="413329"/>
            <a:ext cx="3048000" cy="683264"/>
          </a:xfrm>
          <a:prstGeom prst="rect">
            <a:avLst/>
          </a:prstGeom>
          <a:noFill/>
          <a:ln>
            <a:noFill/>
          </a:ln>
        </p:spPr>
        <p:txBody>
          <a:bodyPr anchorCtr="0" anchor="t" bIns="45700" lIns="91425" spcFirstLastPara="1" rIns="91425" wrap="square" tIns="45700">
            <a:spAutoFit/>
          </a:bodyPr>
          <a:lstStyle/>
          <a:p>
            <a:pPr indent="-203200" lvl="0" marL="0" marR="0" rtl="0" algn="just">
              <a:lnSpc>
                <a:spcPct val="120000"/>
              </a:lnSpc>
              <a:spcBef>
                <a:spcPts val="0"/>
              </a:spcBef>
              <a:spcAft>
                <a:spcPts val="0"/>
              </a:spcAft>
              <a:buClr>
                <a:srgbClr val="CC0066"/>
              </a:buClr>
              <a:buSzPts val="3200"/>
              <a:buFont typeface="Times New Roman"/>
              <a:buChar char="•"/>
            </a:pPr>
            <a:r>
              <a:rPr b="1" lang="en-US" sz="3200">
                <a:solidFill>
                  <a:srgbClr val="CC0066"/>
                </a:solidFill>
                <a:latin typeface="Times New Roman"/>
                <a:ea typeface="Times New Roman"/>
                <a:cs typeface="Times New Roman"/>
                <a:sym typeface="Times New Roman"/>
              </a:rPr>
              <a:t> Ý nghĩa:</a:t>
            </a:r>
            <a:endParaRPr sz="32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5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500"/>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animEffect filter="fade" transition="in">
                                      <p:cBhvr>
                                        <p:cTn dur="500"/>
                                        <p:tgtEl>
                                          <p:spTgt spid="3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animEffect filter="fade" transition="in">
                                      <p:cBhvr>
                                        <p:cTn dur="500"/>
                                        <p:tgtEl>
                                          <p:spTgt spid="3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8"/>
          <p:cNvSpPr/>
          <p:nvPr/>
        </p:nvSpPr>
        <p:spPr>
          <a:xfrm>
            <a:off x="203201" y="1165225"/>
            <a:ext cx="11597217" cy="2946400"/>
          </a:xfrm>
          <a:prstGeom prst="rect">
            <a:avLst/>
          </a:prstGeom>
          <a:noFill/>
          <a:ln>
            <a:noFill/>
          </a:ln>
        </p:spPr>
        <p:txBody>
          <a:bodyPr anchorCtr="0" anchor="ctr" bIns="45700" lIns="91425" spcFirstLastPara="1" rIns="91425" wrap="square" tIns="45700">
            <a:spAutoFit/>
          </a:bodyPr>
          <a:lstStyle/>
          <a:p>
            <a:pPr indent="-203200" lvl="0" marL="0" marR="0" rtl="0" algn="just">
              <a:lnSpc>
                <a:spcPct val="120000"/>
              </a:lnSpc>
              <a:spcBef>
                <a:spcPts val="0"/>
              </a:spcBef>
              <a:spcAft>
                <a:spcPts val="0"/>
              </a:spcAft>
              <a:buClr>
                <a:srgbClr val="CC0066"/>
              </a:buClr>
              <a:buSzPts val="3200"/>
              <a:buFont typeface="Calibri"/>
              <a:buChar char="•"/>
            </a:pPr>
            <a:r>
              <a:rPr b="1" i="1" lang="en-US" sz="3200">
                <a:solidFill>
                  <a:srgbClr val="CC0066"/>
                </a:solidFill>
                <a:latin typeface="Calibri"/>
                <a:ea typeface="Calibri"/>
                <a:cs typeface="Calibri"/>
                <a:sym typeface="Calibri"/>
              </a:rPr>
              <a:t> Bài học kinh nghiệm:</a:t>
            </a:r>
            <a:r>
              <a:rPr b="1" i="1" lang="en-US" sz="4400">
                <a:solidFill>
                  <a:srgbClr val="CC0066"/>
                </a:solidFill>
                <a:latin typeface="Calibri"/>
                <a:ea typeface="Calibri"/>
                <a:cs typeface="Calibri"/>
                <a:sym typeface="Calibri"/>
              </a:rPr>
              <a:t> </a:t>
            </a:r>
            <a:endParaRPr/>
          </a:p>
          <a:p>
            <a:pPr indent="0" lvl="1" marL="227013" marR="0" rtl="0" algn="just">
              <a:lnSpc>
                <a:spcPct val="120000"/>
              </a:lnSpc>
              <a:spcBef>
                <a:spcPts val="0"/>
              </a:spcBef>
              <a:spcAft>
                <a:spcPts val="0"/>
              </a:spcAft>
              <a:buClr>
                <a:schemeClr val="dk1"/>
              </a:buClr>
              <a:buSzPts val="2800"/>
              <a:buFont typeface="Noto Sans Symbols"/>
              <a:buNone/>
            </a:pPr>
            <a:r>
              <a:rPr b="0" i="0" lang="en-US" sz="2800" u="none" cap="none" strike="noStrike">
                <a:solidFill>
                  <a:schemeClr val="dk1"/>
                </a:solidFill>
                <a:latin typeface="Calibri"/>
                <a:ea typeface="Calibri"/>
                <a:cs typeface="Calibri"/>
                <a:sym typeface="Calibri"/>
              </a:rPr>
              <a:t>- Thứ nhất, giữ vững sự lãnh đạo của Đảng.</a:t>
            </a:r>
            <a:endParaRPr/>
          </a:p>
          <a:p>
            <a:pPr indent="0" lvl="1" marL="227013" marR="0" rtl="0" algn="just">
              <a:lnSpc>
                <a:spcPct val="120000"/>
              </a:lnSpc>
              <a:spcBef>
                <a:spcPts val="0"/>
              </a:spcBef>
              <a:spcAft>
                <a:spcPts val="0"/>
              </a:spcAft>
              <a:buClr>
                <a:schemeClr val="dk1"/>
              </a:buClr>
              <a:buSzPts val="2800"/>
              <a:buFont typeface="Noto Sans Symbols"/>
              <a:buNone/>
            </a:pPr>
            <a:r>
              <a:rPr b="0" i="0" lang="en-US" sz="2800" u="none" cap="none" strike="noStrike">
                <a:solidFill>
                  <a:schemeClr val="dk1"/>
                </a:solidFill>
                <a:latin typeface="Calibri"/>
                <a:ea typeface="Calibri"/>
                <a:cs typeface="Calibri"/>
                <a:sym typeface="Calibri"/>
              </a:rPr>
              <a:t>- Thứ hai, xây dựng khối đoàn kết toàn dân, dựa vào dân.</a:t>
            </a:r>
            <a:endParaRPr/>
          </a:p>
          <a:p>
            <a:pPr indent="0" lvl="1" marL="227013" marR="0" rtl="0" algn="just">
              <a:lnSpc>
                <a:spcPct val="120000"/>
              </a:lnSpc>
              <a:spcBef>
                <a:spcPts val="0"/>
              </a:spcBef>
              <a:spcAft>
                <a:spcPts val="0"/>
              </a:spcAft>
              <a:buClr>
                <a:schemeClr val="dk1"/>
              </a:buClr>
              <a:buSzPts val="2800"/>
              <a:buFont typeface="Noto Sans Symbols"/>
              <a:buNone/>
            </a:pPr>
            <a:r>
              <a:rPr b="0" i="0" lang="en-US" sz="2800" u="none" cap="none" strike="noStrike">
                <a:solidFill>
                  <a:schemeClr val="dk1"/>
                </a:solidFill>
                <a:latin typeface="Calibri"/>
                <a:ea typeface="Calibri"/>
                <a:cs typeface="Calibri"/>
                <a:sym typeface="Calibri"/>
              </a:rPr>
              <a:t>- Thứ ba, lợi dụng triệt để mâu thuẫn trong hàng ngũ kẻ thù, tập trung mũi nhọn vào kẻ thù chính, nguy hiểm nhất.</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p:nvPr/>
        </p:nvSpPr>
        <p:spPr>
          <a:xfrm>
            <a:off x="2133600" y="350983"/>
            <a:ext cx="9642764" cy="166254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FF"/>
              </a:buClr>
              <a:buSzPts val="2800"/>
              <a:buFont typeface="Noto Sans Symbols"/>
              <a:buNone/>
            </a:pPr>
            <a:r>
              <a:rPr b="1" lang="en-US" sz="2800">
                <a:solidFill>
                  <a:srgbClr val="0000FF"/>
                </a:solidFill>
                <a:latin typeface="Times New Roman"/>
                <a:ea typeface="Times New Roman"/>
                <a:cs typeface="Times New Roman"/>
                <a:sym typeface="Times New Roman"/>
              </a:rPr>
              <a:t> 2.1.2. Đường lối kháng chiến toàn quốc chống thực dân Pháp xâm lược và quá trình tổ chức thực hiện từ năm 1946 đến năm 1950</a:t>
            </a:r>
            <a:endParaRPr b="1" sz="2800">
              <a:solidFill>
                <a:srgbClr val="0000FF"/>
              </a:solidFill>
              <a:latin typeface="Times New Roman"/>
              <a:ea typeface="Times New Roman"/>
              <a:cs typeface="Times New Roman"/>
              <a:sym typeface="Times New Roman"/>
            </a:endParaRPr>
          </a:p>
          <a:p>
            <a:pPr indent="0" lvl="0" marL="0" marR="0" rtl="0" algn="ctr">
              <a:spcBef>
                <a:spcPts val="0"/>
              </a:spcBef>
              <a:spcAft>
                <a:spcPts val="0"/>
              </a:spcAft>
              <a:buClr>
                <a:schemeClr val="accent2"/>
              </a:buClr>
              <a:buSzPts val="2800"/>
              <a:buFont typeface="Noto Sans Symbols"/>
              <a:buNone/>
            </a:pPr>
            <a:r>
              <a:t/>
            </a:r>
            <a:endParaRPr b="1" sz="2800">
              <a:solidFill>
                <a:srgbClr val="0000FF"/>
              </a:solidFill>
              <a:latin typeface="Times New Roman"/>
              <a:ea typeface="Times New Roman"/>
              <a:cs typeface="Times New Roman"/>
              <a:sym typeface="Times New Roman"/>
            </a:endParaRPr>
          </a:p>
        </p:txBody>
      </p:sp>
      <p:pic>
        <p:nvPicPr>
          <p:cNvPr descr="camtu-HN.JPG" id="329" name="Google Shape;329;p29"/>
          <p:cNvPicPr preferRelativeResize="0"/>
          <p:nvPr/>
        </p:nvPicPr>
        <p:blipFill rotWithShape="1">
          <a:blip r:embed="rId3">
            <a:alphaModFix/>
          </a:blip>
          <a:srcRect b="0" l="0" r="0" t="0"/>
          <a:stretch/>
        </p:blipFill>
        <p:spPr>
          <a:xfrm>
            <a:off x="1792288" y="2535238"/>
            <a:ext cx="2963333" cy="2133601"/>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qtctqqs.gif" id="330" name="Google Shape;330;p29"/>
          <p:cNvPicPr preferRelativeResize="0"/>
          <p:nvPr/>
        </p:nvPicPr>
        <p:blipFill rotWithShape="1">
          <a:blip r:embed="rId4">
            <a:alphaModFix/>
          </a:blip>
          <a:srcRect b="0" l="0" r="0" t="0"/>
          <a:stretch/>
        </p:blipFill>
        <p:spPr>
          <a:xfrm>
            <a:off x="5146979" y="2459038"/>
            <a:ext cx="2157744" cy="2971801"/>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BH voi CDBG.jpg" id="331" name="Google Shape;331;p29"/>
          <p:cNvPicPr preferRelativeResize="0"/>
          <p:nvPr/>
        </p:nvPicPr>
        <p:blipFill rotWithShape="1">
          <a:blip r:embed="rId5">
            <a:alphaModFix/>
          </a:blip>
          <a:srcRect b="0" l="0" r="0" t="0"/>
          <a:stretch/>
        </p:blipFill>
        <p:spPr>
          <a:xfrm>
            <a:off x="7657148" y="2535238"/>
            <a:ext cx="2705653" cy="2133601"/>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p:nvPr/>
        </p:nvSpPr>
        <p:spPr>
          <a:xfrm>
            <a:off x="1659173" y="1194683"/>
            <a:ext cx="82296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300"/>
              <a:buFont typeface="Noto Sans Symbols"/>
              <a:buNone/>
            </a:pPr>
            <a:r>
              <a:rPr b="1" i="0" lang="en-US" sz="2300" u="none" cap="none" strike="noStrike">
                <a:solidFill>
                  <a:schemeClr val="dk1"/>
                </a:solidFill>
                <a:latin typeface="Times New Roman"/>
                <a:ea typeface="Times New Roman"/>
                <a:cs typeface="Times New Roman"/>
                <a:sym typeface="Times New Roman"/>
              </a:rPr>
              <a:t>-  Tình hình Việt Nam sau cách mạng tháng Tám</a:t>
            </a:r>
            <a:endParaRPr b="1" i="0" sz="2300" u="none" cap="none" strike="noStrike">
              <a:solidFill>
                <a:schemeClr val="dk1"/>
              </a:solidFill>
              <a:latin typeface="Times New Roman"/>
              <a:ea typeface="Times New Roman"/>
              <a:cs typeface="Times New Roman"/>
              <a:sym typeface="Times New Roman"/>
            </a:endParaRPr>
          </a:p>
        </p:txBody>
      </p:sp>
      <p:sp>
        <p:nvSpPr>
          <p:cNvPr id="107" name="Google Shape;107;p3"/>
          <p:cNvSpPr/>
          <p:nvPr/>
        </p:nvSpPr>
        <p:spPr>
          <a:xfrm>
            <a:off x="1830786" y="352909"/>
            <a:ext cx="9613067" cy="76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000000"/>
                </a:solidFill>
                <a:latin typeface="Times New Roman"/>
                <a:ea typeface="Times New Roman"/>
                <a:cs typeface="Times New Roman"/>
                <a:sym typeface="Times New Roman"/>
              </a:rPr>
              <a:t>2.1.1. Xây dựng và bảo vệ chính quyền cách mạng (1945-1946)</a:t>
            </a:r>
            <a:endParaRPr b="1" i="0" sz="3200" u="none" cap="none" strike="noStrike">
              <a:solidFill>
                <a:srgbClr val="0000FF"/>
              </a:solidFill>
              <a:latin typeface="Verdana"/>
              <a:ea typeface="Verdana"/>
              <a:cs typeface="Verdana"/>
              <a:sym typeface="Verdana"/>
            </a:endParaRPr>
          </a:p>
        </p:txBody>
      </p:sp>
      <p:sp>
        <p:nvSpPr>
          <p:cNvPr id="108" name="Google Shape;108;p3"/>
          <p:cNvSpPr txBox="1"/>
          <p:nvPr/>
        </p:nvSpPr>
        <p:spPr>
          <a:xfrm>
            <a:off x="747423" y="1877281"/>
            <a:ext cx="9460200" cy="2228100"/>
          </a:xfrm>
          <a:prstGeom prst="rect">
            <a:avLst/>
          </a:prstGeom>
          <a:noFill/>
          <a:ln>
            <a:noFill/>
          </a:ln>
        </p:spPr>
        <p:txBody>
          <a:bodyPr anchorCtr="0" anchor="t" bIns="45700" lIns="91425" spcFirstLastPara="1" rIns="91425" wrap="square" tIns="45700">
            <a:spAutoFit/>
          </a:bodyPr>
          <a:lstStyle/>
          <a:p>
            <a:pPr indent="0" lvl="0" marL="0" marR="0" rtl="0" algn="just">
              <a:lnSpc>
                <a:spcPct val="105000"/>
              </a:lnSpc>
              <a:spcBef>
                <a:spcPts val="0"/>
              </a:spcBef>
              <a:spcAft>
                <a:spcPts val="0"/>
              </a:spcAft>
              <a:buClr>
                <a:srgbClr val="CC0066"/>
              </a:buClr>
              <a:buSzPts val="2400"/>
              <a:buFont typeface="Noto Sans Symbols"/>
              <a:buNone/>
            </a:pPr>
            <a:r>
              <a:rPr b="1" i="0" lang="en-US" sz="2400" u="sng" cap="none" strike="noStrike">
                <a:solidFill>
                  <a:srgbClr val="CC0066"/>
                </a:solidFill>
                <a:latin typeface="Times New Roman"/>
                <a:ea typeface="Times New Roman"/>
                <a:cs typeface="Times New Roman"/>
                <a:sym typeface="Times New Roman"/>
              </a:rPr>
              <a:t>Thuận lợi:</a:t>
            </a:r>
            <a:r>
              <a:rPr b="0" i="0" lang="en-US" sz="2400" u="none" cap="none" strike="noStrike">
                <a:solidFill>
                  <a:schemeClr val="dk1"/>
                </a:solidFill>
                <a:latin typeface="Times New Roman"/>
                <a:ea typeface="Times New Roman"/>
                <a:cs typeface="Times New Roman"/>
                <a:sym typeface="Times New Roman"/>
              </a:rPr>
              <a:t> </a:t>
            </a:r>
            <a:endParaRPr/>
          </a:p>
          <a:p>
            <a:pPr indent="-152400" lvl="0" marL="0" marR="0" rtl="0" algn="just">
              <a:lnSpc>
                <a:spcPct val="105000"/>
              </a:lnSpc>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 Hệ thống XHCN do Liên Xô đứng đầu được hình thành</a:t>
            </a:r>
            <a:endParaRPr b="0" i="0" sz="2400" u="none" cap="none" strike="noStrike">
              <a:solidFill>
                <a:schemeClr val="dk1"/>
              </a:solidFill>
              <a:latin typeface="Times New Roman"/>
              <a:ea typeface="Times New Roman"/>
              <a:cs typeface="Times New Roman"/>
              <a:sym typeface="Times New Roman"/>
            </a:endParaRPr>
          </a:p>
          <a:p>
            <a:pPr indent="-152400" lvl="0" marL="0" marR="0" rtl="0" algn="just">
              <a:lnSpc>
                <a:spcPct val="105000"/>
              </a:lnSpc>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 Phong trào giải phóng dân tộc, dân chủ và hoà bình phát triển mạnh mẽ</a:t>
            </a:r>
            <a:endParaRPr b="0" i="0" sz="2400" u="none" cap="none" strike="noStrike">
              <a:solidFill>
                <a:schemeClr val="dk1"/>
              </a:solidFill>
              <a:latin typeface="Times New Roman"/>
              <a:ea typeface="Times New Roman"/>
              <a:cs typeface="Times New Roman"/>
              <a:sym typeface="Times New Roman"/>
            </a:endParaRPr>
          </a:p>
          <a:p>
            <a:pPr indent="-152400" lvl="0" marL="0" marR="0" rtl="0" algn="just">
              <a:lnSpc>
                <a:spcPct val="105000"/>
              </a:lnSpc>
              <a:spcBef>
                <a:spcPts val="48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 Trong nước, chính quyền dân chủ nhân dân được thành lập có hệ thống từ TW đến cơ sở</a:t>
            </a:r>
            <a:endParaRPr b="0" i="0" sz="2400" u="none" cap="none" strike="noStrike">
              <a:solidFill>
                <a:schemeClr val="dk1"/>
              </a:solidFill>
              <a:latin typeface="Times New Roman"/>
              <a:ea typeface="Times New Roman"/>
              <a:cs typeface="Times New Roman"/>
              <a:sym typeface="Times New Roman"/>
            </a:endParaRPr>
          </a:p>
        </p:txBody>
      </p:sp>
      <p:sp>
        <p:nvSpPr>
          <p:cNvPr id="109" name="Google Shape;109;p3"/>
          <p:cNvSpPr txBox="1"/>
          <p:nvPr/>
        </p:nvSpPr>
        <p:spPr>
          <a:xfrm>
            <a:off x="787179" y="4156076"/>
            <a:ext cx="9423600" cy="2419200"/>
          </a:xfrm>
          <a:prstGeom prst="rect">
            <a:avLst/>
          </a:prstGeom>
          <a:noFill/>
          <a:ln>
            <a:noFill/>
          </a:ln>
        </p:spPr>
        <p:txBody>
          <a:bodyPr anchorCtr="0" anchor="t" bIns="45700" lIns="91425" spcFirstLastPara="1" rIns="91425" wrap="square" tIns="45700">
            <a:spAutoFit/>
          </a:bodyPr>
          <a:lstStyle/>
          <a:p>
            <a:pPr indent="0" lvl="0" marL="0" marR="0" rtl="0" algn="just">
              <a:lnSpc>
                <a:spcPct val="105000"/>
              </a:lnSpc>
              <a:spcBef>
                <a:spcPts val="0"/>
              </a:spcBef>
              <a:spcAft>
                <a:spcPts val="0"/>
              </a:spcAft>
              <a:buClr>
                <a:srgbClr val="CC0066"/>
              </a:buClr>
              <a:buSzPts val="2400"/>
              <a:buFont typeface="Noto Sans Symbols"/>
              <a:buNone/>
            </a:pPr>
            <a:r>
              <a:rPr b="1" i="0" lang="en-US" sz="2400" u="sng" cap="none" strike="noStrike">
                <a:solidFill>
                  <a:srgbClr val="CC0066"/>
                </a:solidFill>
                <a:latin typeface="Times New Roman"/>
                <a:ea typeface="Times New Roman"/>
                <a:cs typeface="Times New Roman"/>
                <a:sym typeface="Times New Roman"/>
              </a:rPr>
              <a:t>Khó khăn:</a:t>
            </a:r>
            <a:endParaRPr/>
          </a:p>
          <a:p>
            <a:pPr indent="0" lvl="0" marL="0" marR="0" rtl="0" algn="just">
              <a:lnSpc>
                <a:spcPct val="105000"/>
              </a:lnSpc>
              <a:spcBef>
                <a:spcPts val="0"/>
              </a:spcBef>
              <a:spcAft>
                <a:spcPts val="0"/>
              </a:spcAft>
              <a:buClr>
                <a:schemeClr val="dk1"/>
              </a:buClr>
              <a:buSzPts val="2400"/>
              <a:buFont typeface="Noto Sans Symbols"/>
              <a:buNone/>
            </a:pPr>
            <a:r>
              <a:rPr b="1" i="0" lang="en-US" sz="2400" u="none" cap="none" strike="noStrike">
                <a:solidFill>
                  <a:schemeClr val="dk1"/>
                </a:solidFill>
                <a:latin typeface="Times New Roman"/>
                <a:ea typeface="Times New Roman"/>
                <a:cs typeface="Times New Roman"/>
                <a:sym typeface="Times New Roman"/>
              </a:rPr>
              <a:t> - </a:t>
            </a:r>
            <a:r>
              <a:rPr b="0" i="0" lang="en-US" sz="2400" u="none" cap="none" strike="noStrike">
                <a:solidFill>
                  <a:schemeClr val="dk1"/>
                </a:solidFill>
                <a:latin typeface="Times New Roman"/>
                <a:ea typeface="Times New Roman"/>
                <a:cs typeface="Times New Roman"/>
                <a:sym typeface="Times New Roman"/>
              </a:rPr>
              <a:t>Hậu quả do chế độ cũ để lại: </a:t>
            </a:r>
            <a:r>
              <a:rPr b="0" i="0" lang="en-US" sz="2400" u="sng" cap="none" strike="noStrike">
                <a:solidFill>
                  <a:schemeClr val="dk1"/>
                </a:solidFill>
                <a:latin typeface="Times New Roman"/>
                <a:ea typeface="Times New Roman"/>
                <a:cs typeface="Times New Roman"/>
                <a:sym typeface="Times New Roman"/>
                <a:hlinkClick action="ppaction://hlinksldjump" r:id="rId3">
                  <a:extLst>
                    <a:ext uri="{A12FA001-AC4F-418D-AE19-62706E023703}">
                      <ahyp:hlinkClr val="tx"/>
                    </a:ext>
                  </a:extLst>
                </a:hlinkClick>
              </a:rPr>
              <a:t>nạn đói</a:t>
            </a:r>
            <a:r>
              <a:rPr b="0" i="0" lang="en-US" sz="2400" u="none" cap="none" strike="noStrike">
                <a:solidFill>
                  <a:schemeClr val="dk1"/>
                </a:solidFill>
                <a:latin typeface="Times New Roman"/>
                <a:ea typeface="Times New Roman"/>
                <a:cs typeface="Times New Roman"/>
                <a:sym typeface="Times New Roman"/>
              </a:rPr>
              <a:t>, nạn dốt, ngân quỹ trống rỗng</a:t>
            </a:r>
            <a:endParaRPr b="0" i="0" sz="2400" u="none" cap="none" strike="noStrike">
              <a:solidFill>
                <a:schemeClr val="dk1"/>
              </a:solidFill>
              <a:latin typeface="Times New Roman"/>
              <a:ea typeface="Times New Roman"/>
              <a:cs typeface="Times New Roman"/>
              <a:sym typeface="Times New Roman"/>
            </a:endParaRPr>
          </a:p>
          <a:p>
            <a:pPr indent="0" lvl="0" marL="0" marR="0" rtl="0" algn="just">
              <a:lnSpc>
                <a:spcPct val="105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 Kinh nghiệm quản lý đất nước còn non yếu, nền độc lập chưa được quốc gia nào trên TG công nhận và đặt quan hệ ngoại giao, Bị bao vây 4 phía (xung quanh VN chưa nước nào độc lập)</a:t>
            </a:r>
            <a:endParaRPr b="0" i="0" sz="2400" u="none" cap="none" strike="noStrike">
              <a:solidFill>
                <a:schemeClr val="dk1"/>
              </a:solidFill>
              <a:latin typeface="Times New Roman"/>
              <a:ea typeface="Times New Roman"/>
              <a:cs typeface="Times New Roman"/>
              <a:sym typeface="Times New Roman"/>
            </a:endParaRPr>
          </a:p>
          <a:p>
            <a:pPr indent="0" lvl="0" marL="0" marR="0" rtl="0" algn="just">
              <a:lnSpc>
                <a:spcPct val="105000"/>
              </a:lnSpc>
              <a:spcBef>
                <a:spcPts val="0"/>
              </a:spcBef>
              <a:spcAft>
                <a:spcPts val="0"/>
              </a:spcAft>
              <a:buClr>
                <a:schemeClr val="dk1"/>
              </a:buClr>
              <a:buSzPts val="2400"/>
              <a:buFont typeface="Noto Sans Symbols"/>
              <a:buNone/>
            </a:pPr>
            <a:r>
              <a:rPr b="0" i="0" lang="en-US" sz="2400" u="none" cap="none" strike="noStrike">
                <a:solidFill>
                  <a:schemeClr val="dk1"/>
                </a:solidFill>
                <a:latin typeface="Times New Roman"/>
                <a:ea typeface="Times New Roman"/>
                <a:cs typeface="Times New Roman"/>
                <a:sym typeface="Times New Roman"/>
              </a:rPr>
              <a:t> - Quân đội các nước ồ ạt kéo vào chiếm đóng Việt Nam</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5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5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5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5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5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500"/>
                                        <p:tgtEl>
                                          <p:spTgt spid="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500"/>
                                        <p:tgtEl>
                                          <p:spTgt spid="1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animEffect filter="fade" transition="in">
                                      <p:cBhvr>
                                        <p:cTn dur="500"/>
                                        <p:tgtEl>
                                          <p:spTgt spid="1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p:nvPr/>
        </p:nvSpPr>
        <p:spPr>
          <a:xfrm>
            <a:off x="2032000" y="6096001"/>
            <a:ext cx="5994400" cy="576263"/>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800">
                <a:solidFill>
                  <a:schemeClr val="dk1"/>
                </a:solidFill>
                <a:latin typeface="Arial"/>
                <a:ea typeface="Arial"/>
                <a:cs typeface="Arial"/>
                <a:sym typeface="Arial"/>
              </a:rPr>
              <a:t>Chủ tịch Hồ Chí Minh và Pháp ký</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 Tạm ước 14/9/1946</a:t>
            </a:r>
            <a:endParaRPr/>
          </a:p>
        </p:txBody>
      </p:sp>
      <p:pic>
        <p:nvPicPr>
          <p:cNvPr descr="BH ky Tam uoc 14-9.jpg" id="337" name="Google Shape;337;p30"/>
          <p:cNvPicPr preferRelativeResize="0"/>
          <p:nvPr/>
        </p:nvPicPr>
        <p:blipFill rotWithShape="1">
          <a:blip r:embed="rId3">
            <a:alphaModFix/>
          </a:blip>
          <a:srcRect b="0" l="0" r="0" t="0"/>
          <a:stretch/>
        </p:blipFill>
        <p:spPr>
          <a:xfrm>
            <a:off x="2336800" y="3124201"/>
            <a:ext cx="5384800" cy="2860989"/>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338" name="Google Shape;338;p30"/>
          <p:cNvSpPr/>
          <p:nvPr/>
        </p:nvSpPr>
        <p:spPr>
          <a:xfrm>
            <a:off x="5283200" y="1364506"/>
            <a:ext cx="6705600" cy="1639788"/>
          </a:xfrm>
          <a:prstGeom prst="cloudCallout">
            <a:avLst>
              <a:gd fmla="val -57760" name="adj1"/>
              <a:gd fmla="val 48953" name="adj2"/>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rgbClr val="FFFFFF"/>
                </a:solidFill>
                <a:latin typeface="Times New Roman"/>
                <a:ea typeface="Times New Roman"/>
                <a:cs typeface="Times New Roman"/>
                <a:sym typeface="Times New Roman"/>
              </a:rPr>
              <a:t>“... LÀ SỰ NHÂN NHƯỢNG CUỐI CÙNG , NHÂN NHƯỢNG NỮA LÀ PHẠM ĐẾN CHỦ QUYỀN CỦA ĐẤT NƯỚC, LÀ HẠI ĐẾN QUYỀN LỢI CAO TRỌNG CỦA DÂN TỘC”</a:t>
            </a:r>
            <a:endParaRPr/>
          </a:p>
        </p:txBody>
      </p:sp>
      <p:sp>
        <p:nvSpPr>
          <p:cNvPr id="339" name="Google Shape;339;p30">
            <a:hlinkClick r:id="rId4"/>
          </p:cNvPr>
          <p:cNvSpPr txBox="1"/>
          <p:nvPr/>
        </p:nvSpPr>
        <p:spPr>
          <a:xfrm>
            <a:off x="8737600" y="6181725"/>
            <a:ext cx="3149600" cy="527050"/>
          </a:xfrm>
          <a:prstGeom prst="rect">
            <a:avLst/>
          </a:prstGeom>
          <a:no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PHIM “BÁC HỒ </a:t>
            </a:r>
            <a:endParaRPr/>
          </a:p>
          <a:p>
            <a:pPr indent="0" lvl="0" marL="0" marR="0" rtl="0" algn="ctr">
              <a:spcBef>
                <a:spcPts val="0"/>
              </a:spcBef>
              <a:spcAft>
                <a:spcPts val="0"/>
              </a:spcAft>
              <a:buNone/>
            </a:pPr>
            <a:r>
              <a:rPr b="1" lang="en-US" sz="1400">
                <a:solidFill>
                  <a:schemeClr val="dk1"/>
                </a:solidFill>
                <a:latin typeface="Arial"/>
                <a:ea typeface="Arial"/>
                <a:cs typeface="Arial"/>
                <a:sym typeface="Arial"/>
              </a:rPr>
              <a:t>SANG PHÁP 1946”</a:t>
            </a:r>
            <a:endParaRPr/>
          </a:p>
        </p:txBody>
      </p:sp>
      <p:sp>
        <p:nvSpPr>
          <p:cNvPr id="340" name="Google Shape;340;p30"/>
          <p:cNvSpPr txBox="1"/>
          <p:nvPr/>
        </p:nvSpPr>
        <p:spPr>
          <a:xfrm>
            <a:off x="203200" y="1905000"/>
            <a:ext cx="1828800" cy="3733800"/>
          </a:xfrm>
          <a:prstGeom prst="rect">
            <a:avLst/>
          </a:prstGeom>
          <a:no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C00000"/>
                </a:solidFill>
                <a:latin typeface="Times New Roman"/>
                <a:ea typeface="Times New Roman"/>
                <a:cs typeface="Times New Roman"/>
                <a:sym typeface="Times New Roman"/>
              </a:rPr>
              <a:t>“CHÚNG TA </a:t>
            </a:r>
            <a:endParaRPr/>
          </a:p>
          <a:p>
            <a:pPr indent="0" lvl="0" marL="0" marR="0" rtl="0" algn="ctr">
              <a:spcBef>
                <a:spcPts val="0"/>
              </a:spcBef>
              <a:spcAft>
                <a:spcPts val="0"/>
              </a:spcAft>
              <a:buNone/>
            </a:pPr>
            <a:r>
              <a:rPr b="1" lang="en-US" sz="1800">
                <a:solidFill>
                  <a:srgbClr val="C00000"/>
                </a:solidFill>
                <a:latin typeface="Times New Roman"/>
                <a:ea typeface="Times New Roman"/>
                <a:cs typeface="Times New Roman"/>
                <a:sym typeface="Times New Roman"/>
              </a:rPr>
              <a:t>MUỐN HÒA BÌNH, CHÚNG TA </a:t>
            </a:r>
            <a:endParaRPr/>
          </a:p>
          <a:p>
            <a:pPr indent="0" lvl="0" marL="0" marR="0" rtl="0" algn="ctr">
              <a:spcBef>
                <a:spcPts val="0"/>
              </a:spcBef>
              <a:spcAft>
                <a:spcPts val="0"/>
              </a:spcAft>
              <a:buNone/>
            </a:pPr>
            <a:r>
              <a:rPr b="1" lang="en-US" sz="1800">
                <a:solidFill>
                  <a:srgbClr val="C00000"/>
                </a:solidFill>
                <a:latin typeface="Times New Roman"/>
                <a:ea typeface="Times New Roman"/>
                <a:cs typeface="Times New Roman"/>
                <a:sym typeface="Times New Roman"/>
              </a:rPr>
              <a:t>PHẢI NHÂN NHƯỢNG”</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Trịnh Hồng Hà 403A1BKHN" id="345" name="Google Shape;345;p31"/>
          <p:cNvPicPr preferRelativeResize="0"/>
          <p:nvPr/>
        </p:nvPicPr>
        <p:blipFill rotWithShape="1">
          <a:blip r:embed="rId3">
            <a:alphaModFix/>
          </a:blip>
          <a:srcRect b="0" l="0" r="0" t="0"/>
          <a:stretch/>
        </p:blipFill>
        <p:spPr>
          <a:xfrm>
            <a:off x="6448426" y="914400"/>
            <a:ext cx="4219575" cy="2971800"/>
          </a:xfrm>
          <a:prstGeom prst="rect">
            <a:avLst/>
          </a:prstGeom>
          <a:noFill/>
          <a:ln>
            <a:noFill/>
          </a:ln>
        </p:spPr>
      </p:pic>
      <p:sp>
        <p:nvSpPr>
          <p:cNvPr id="346" name="Google Shape;346;p31"/>
          <p:cNvSpPr txBox="1"/>
          <p:nvPr/>
        </p:nvSpPr>
        <p:spPr>
          <a:xfrm>
            <a:off x="6770689" y="4191000"/>
            <a:ext cx="3971925"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1" lang="en-US" sz="1800">
                <a:solidFill>
                  <a:schemeClr val="dk1"/>
                </a:solidFill>
                <a:latin typeface="Times New Roman"/>
                <a:ea typeface="Times New Roman"/>
                <a:cs typeface="Times New Roman"/>
                <a:sym typeface="Times New Roman"/>
              </a:rPr>
              <a:t>Lời kêu gọi "toàn quốc kháng chiến" </a:t>
            </a:r>
            <a:endParaRPr/>
          </a:p>
          <a:p>
            <a:pPr indent="0" lvl="0" marL="0" marR="0" rtl="0" algn="l">
              <a:spcBef>
                <a:spcPts val="0"/>
              </a:spcBef>
              <a:spcAft>
                <a:spcPts val="0"/>
              </a:spcAft>
              <a:buClr>
                <a:schemeClr val="dk1"/>
              </a:buClr>
              <a:buSzPts val="1800"/>
              <a:buFont typeface="Noto Sans Symbols"/>
              <a:buNone/>
            </a:pPr>
            <a:r>
              <a:rPr b="1" lang="en-US" sz="1800">
                <a:solidFill>
                  <a:schemeClr val="dk1"/>
                </a:solidFill>
                <a:latin typeface="Times New Roman"/>
                <a:ea typeface="Times New Roman"/>
                <a:cs typeface="Times New Roman"/>
                <a:sym typeface="Times New Roman"/>
              </a:rPr>
              <a:t>của Hồ Chủ Tịch ngày 19/12/1946.</a:t>
            </a:r>
            <a:endParaRPr/>
          </a:p>
        </p:txBody>
      </p:sp>
      <p:sp>
        <p:nvSpPr>
          <p:cNvPr id="347" name="Google Shape;347;p31"/>
          <p:cNvSpPr/>
          <p:nvPr/>
        </p:nvSpPr>
        <p:spPr>
          <a:xfrm>
            <a:off x="1828800" y="1676400"/>
            <a:ext cx="4419600" cy="1219200"/>
          </a:xfrm>
          <a:prstGeom prst="diamond">
            <a:avLst/>
          </a:pr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Pháp bội ước</a:t>
            </a:r>
            <a:endParaRPr/>
          </a:p>
        </p:txBody>
      </p:sp>
      <p:cxnSp>
        <p:nvCxnSpPr>
          <p:cNvPr id="348" name="Google Shape;348;p31"/>
          <p:cNvCxnSpPr/>
          <p:nvPr/>
        </p:nvCxnSpPr>
        <p:spPr>
          <a:xfrm>
            <a:off x="4038600" y="2895600"/>
            <a:ext cx="0" cy="304800"/>
          </a:xfrm>
          <a:prstGeom prst="straightConnector1">
            <a:avLst/>
          </a:prstGeom>
          <a:noFill/>
          <a:ln cap="flat" cmpd="sng" w="28575">
            <a:solidFill>
              <a:schemeClr val="dk1"/>
            </a:solidFill>
            <a:prstDash val="solid"/>
            <a:round/>
            <a:headEnd len="med" w="med" type="none"/>
            <a:tailEnd len="med" w="med" type="none"/>
          </a:ln>
        </p:spPr>
      </p:cxnSp>
      <p:cxnSp>
        <p:nvCxnSpPr>
          <p:cNvPr id="349" name="Google Shape;349;p31"/>
          <p:cNvCxnSpPr/>
          <p:nvPr/>
        </p:nvCxnSpPr>
        <p:spPr>
          <a:xfrm>
            <a:off x="2362200" y="3200400"/>
            <a:ext cx="3352800" cy="0"/>
          </a:xfrm>
          <a:prstGeom prst="straightConnector1">
            <a:avLst/>
          </a:prstGeom>
          <a:noFill/>
          <a:ln cap="flat" cmpd="sng" w="28575">
            <a:solidFill>
              <a:schemeClr val="dk1"/>
            </a:solidFill>
            <a:prstDash val="solid"/>
            <a:round/>
            <a:headEnd len="med" w="med" type="none"/>
            <a:tailEnd len="med" w="med" type="none"/>
          </a:ln>
        </p:spPr>
      </p:cxnSp>
      <p:sp>
        <p:nvSpPr>
          <p:cNvPr id="350" name="Google Shape;350;p31"/>
          <p:cNvSpPr/>
          <p:nvPr/>
        </p:nvSpPr>
        <p:spPr>
          <a:xfrm>
            <a:off x="1600200" y="3733800"/>
            <a:ext cx="1371600" cy="16764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20/11/46</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Pháp đánh </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Hải Phòng,</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 Lạng Sơn</a:t>
            </a:r>
            <a:endParaRPr b="1" sz="2000">
              <a:solidFill>
                <a:schemeClr val="dk1"/>
              </a:solidFill>
              <a:latin typeface="Times New Roman"/>
              <a:ea typeface="Times New Roman"/>
              <a:cs typeface="Times New Roman"/>
              <a:sym typeface="Times New Roman"/>
            </a:endParaRPr>
          </a:p>
        </p:txBody>
      </p:sp>
      <p:sp>
        <p:nvSpPr>
          <p:cNvPr id="351" name="Google Shape;351;p31"/>
          <p:cNvSpPr/>
          <p:nvPr/>
        </p:nvSpPr>
        <p:spPr>
          <a:xfrm>
            <a:off x="3352800" y="3733800"/>
            <a:ext cx="1371600" cy="16764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17/12/46</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 thảm sát </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ở phố</a:t>
            </a:r>
            <a:endParaRPr b="1" sz="20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 Hàng Bún</a:t>
            </a:r>
            <a:endParaRPr b="1" sz="2000">
              <a:solidFill>
                <a:schemeClr val="dk1"/>
              </a:solidFill>
              <a:latin typeface="Times New Roman"/>
              <a:ea typeface="Times New Roman"/>
              <a:cs typeface="Times New Roman"/>
              <a:sym typeface="Times New Roman"/>
            </a:endParaRPr>
          </a:p>
        </p:txBody>
      </p:sp>
      <p:sp>
        <p:nvSpPr>
          <p:cNvPr id="352" name="Google Shape;352;p31"/>
          <p:cNvSpPr/>
          <p:nvPr/>
        </p:nvSpPr>
        <p:spPr>
          <a:xfrm>
            <a:off x="5105400" y="3733800"/>
            <a:ext cx="1371600" cy="16764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18/12/46</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 Pháp gửi </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tối hậu thư</a:t>
            </a:r>
            <a:endParaRPr b="1" sz="2000">
              <a:solidFill>
                <a:schemeClr val="dk1"/>
              </a:solidFill>
              <a:latin typeface="Times New Roman"/>
              <a:ea typeface="Times New Roman"/>
              <a:cs typeface="Times New Roman"/>
              <a:sym typeface="Times New Roman"/>
            </a:endParaRPr>
          </a:p>
        </p:txBody>
      </p:sp>
      <p:cxnSp>
        <p:nvCxnSpPr>
          <p:cNvPr id="353" name="Google Shape;353;p31"/>
          <p:cNvCxnSpPr/>
          <p:nvPr/>
        </p:nvCxnSpPr>
        <p:spPr>
          <a:xfrm>
            <a:off x="2362200" y="3200400"/>
            <a:ext cx="0" cy="533400"/>
          </a:xfrm>
          <a:prstGeom prst="straightConnector1">
            <a:avLst/>
          </a:prstGeom>
          <a:noFill/>
          <a:ln cap="flat" cmpd="sng" w="28575">
            <a:solidFill>
              <a:schemeClr val="dk1"/>
            </a:solidFill>
            <a:prstDash val="solid"/>
            <a:round/>
            <a:headEnd len="med" w="med" type="none"/>
            <a:tailEnd len="med" w="med" type="triangle"/>
          </a:ln>
        </p:spPr>
      </p:cxnSp>
      <p:cxnSp>
        <p:nvCxnSpPr>
          <p:cNvPr id="354" name="Google Shape;354;p31"/>
          <p:cNvCxnSpPr/>
          <p:nvPr/>
        </p:nvCxnSpPr>
        <p:spPr>
          <a:xfrm>
            <a:off x="4038600" y="3200400"/>
            <a:ext cx="0" cy="533400"/>
          </a:xfrm>
          <a:prstGeom prst="straightConnector1">
            <a:avLst/>
          </a:prstGeom>
          <a:noFill/>
          <a:ln cap="flat" cmpd="sng" w="28575">
            <a:solidFill>
              <a:schemeClr val="dk1"/>
            </a:solidFill>
            <a:prstDash val="solid"/>
            <a:round/>
            <a:headEnd len="med" w="med" type="none"/>
            <a:tailEnd len="med" w="med" type="triangle"/>
          </a:ln>
        </p:spPr>
      </p:cxnSp>
      <p:cxnSp>
        <p:nvCxnSpPr>
          <p:cNvPr id="355" name="Google Shape;355;p31"/>
          <p:cNvCxnSpPr/>
          <p:nvPr/>
        </p:nvCxnSpPr>
        <p:spPr>
          <a:xfrm>
            <a:off x="5715000" y="3200400"/>
            <a:ext cx="0" cy="533400"/>
          </a:xfrm>
          <a:prstGeom prst="straightConnector1">
            <a:avLst/>
          </a:prstGeom>
          <a:noFill/>
          <a:ln cap="flat" cmpd="sng" w="28575">
            <a:solidFill>
              <a:schemeClr val="dk1"/>
            </a:solidFill>
            <a:prstDash val="solid"/>
            <a:round/>
            <a:headEnd len="med" w="med" type="none"/>
            <a:tailEnd len="med" w="med" type="triangle"/>
          </a:ln>
        </p:spPr>
      </p:cxnSp>
      <p:sp>
        <p:nvSpPr>
          <p:cNvPr id="356" name="Google Shape;356;p31">
            <a:hlinkClick r:id="rId4"/>
          </p:cNvPr>
          <p:cNvSpPr/>
          <p:nvPr/>
        </p:nvSpPr>
        <p:spPr>
          <a:xfrm>
            <a:off x="7086600" y="5181600"/>
            <a:ext cx="3505200" cy="1066800"/>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19/12/46 </a:t>
            </a:r>
            <a:endParaRPr/>
          </a:p>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cuộc k.chiến bùng nổ</a:t>
            </a:r>
            <a:endParaRPr b="1" sz="2400">
              <a:solidFill>
                <a:schemeClr val="lt1"/>
              </a:solidFill>
              <a:latin typeface="Times New Roman"/>
              <a:ea typeface="Times New Roman"/>
              <a:cs typeface="Times New Roman"/>
              <a:sym typeface="Times New Roman"/>
            </a:endParaRPr>
          </a:p>
        </p:txBody>
      </p:sp>
      <p:cxnSp>
        <p:nvCxnSpPr>
          <p:cNvPr id="357" name="Google Shape;357;p31"/>
          <p:cNvCxnSpPr/>
          <p:nvPr/>
        </p:nvCxnSpPr>
        <p:spPr>
          <a:xfrm>
            <a:off x="5715000" y="5410200"/>
            <a:ext cx="0" cy="304800"/>
          </a:xfrm>
          <a:prstGeom prst="straightConnector1">
            <a:avLst/>
          </a:prstGeom>
          <a:noFill/>
          <a:ln cap="flat" cmpd="sng" w="28575">
            <a:solidFill>
              <a:schemeClr val="dk1"/>
            </a:solidFill>
            <a:prstDash val="solid"/>
            <a:round/>
            <a:headEnd len="med" w="med" type="none"/>
            <a:tailEnd len="med" w="med" type="none"/>
          </a:ln>
        </p:spPr>
      </p:cxnSp>
      <p:cxnSp>
        <p:nvCxnSpPr>
          <p:cNvPr id="358" name="Google Shape;358;p31"/>
          <p:cNvCxnSpPr/>
          <p:nvPr/>
        </p:nvCxnSpPr>
        <p:spPr>
          <a:xfrm>
            <a:off x="5715000" y="5715000"/>
            <a:ext cx="1371600" cy="0"/>
          </a:xfrm>
          <a:prstGeom prst="straightConnector1">
            <a:avLst/>
          </a:prstGeom>
          <a:noFill/>
          <a:ln cap="flat" cmpd="sng" w="28575">
            <a:solidFill>
              <a:schemeClr val="dk1"/>
            </a:solidFill>
            <a:prstDash val="solid"/>
            <a:round/>
            <a:headEnd len="med" w="med" type="none"/>
            <a:tailEnd len="med" w="med" type="triangle"/>
          </a:ln>
        </p:spPr>
      </p:cxnSp>
      <p:cxnSp>
        <p:nvCxnSpPr>
          <p:cNvPr id="359" name="Google Shape;359;p31"/>
          <p:cNvCxnSpPr/>
          <p:nvPr/>
        </p:nvCxnSpPr>
        <p:spPr>
          <a:xfrm>
            <a:off x="2971800" y="4572000"/>
            <a:ext cx="381000" cy="0"/>
          </a:xfrm>
          <a:prstGeom prst="straightConnector1">
            <a:avLst/>
          </a:prstGeom>
          <a:noFill/>
          <a:ln cap="flat" cmpd="sng" w="28575">
            <a:solidFill>
              <a:schemeClr val="dk1"/>
            </a:solidFill>
            <a:prstDash val="solid"/>
            <a:round/>
            <a:headEnd len="med" w="med" type="none"/>
            <a:tailEnd len="med" w="med" type="triangle"/>
          </a:ln>
        </p:spPr>
      </p:cxnSp>
      <p:cxnSp>
        <p:nvCxnSpPr>
          <p:cNvPr id="360" name="Google Shape;360;p31"/>
          <p:cNvCxnSpPr/>
          <p:nvPr/>
        </p:nvCxnSpPr>
        <p:spPr>
          <a:xfrm>
            <a:off x="4724400" y="4572000"/>
            <a:ext cx="381000" cy="0"/>
          </a:xfrm>
          <a:prstGeom prst="straightConnector1">
            <a:avLst/>
          </a:prstGeom>
          <a:noFill/>
          <a:ln cap="flat" cmpd="sng" w="28575">
            <a:solidFill>
              <a:schemeClr val="dk1"/>
            </a:solidFill>
            <a:prstDash val="solid"/>
            <a:round/>
            <a:headEnd len="med" w="med" type="none"/>
            <a:tailEnd len="med" w="med" type="triangle"/>
          </a:ln>
        </p:spPr>
      </p:cxnSp>
      <p:sp>
        <p:nvSpPr>
          <p:cNvPr id="361" name="Google Shape;361;p31"/>
          <p:cNvSpPr txBox="1"/>
          <p:nvPr/>
        </p:nvSpPr>
        <p:spPr>
          <a:xfrm>
            <a:off x="1600200" y="76201"/>
            <a:ext cx="8305800" cy="463397"/>
          </a:xfrm>
          <a:prstGeom prst="rect">
            <a:avLst/>
          </a:prstGeom>
          <a:noFill/>
          <a:ln>
            <a:noFill/>
          </a:ln>
        </p:spPr>
        <p:txBody>
          <a:bodyPr anchorCtr="0" anchor="t" bIns="45700" lIns="91425" spcFirstLastPara="1" rIns="91425" wrap="square" tIns="45700">
            <a:spAutoFit/>
          </a:bodyPr>
          <a:lstStyle/>
          <a:p>
            <a:pPr indent="0" lvl="0" marL="306070" marR="0" rtl="0" algn="just">
              <a:lnSpc>
                <a:spcPct val="150000"/>
              </a:lnSpc>
              <a:spcBef>
                <a:spcPts val="0"/>
              </a:spcBef>
              <a:spcAft>
                <a:spcPts val="0"/>
              </a:spcAft>
              <a:buNone/>
            </a:pPr>
            <a:r>
              <a:rPr b="1" i="1" lang="en-US" sz="1800">
                <a:solidFill>
                  <a:srgbClr val="000000"/>
                </a:solidFill>
                <a:latin typeface="Times New Roman"/>
                <a:ea typeface="Times New Roman"/>
                <a:cs typeface="Times New Roman"/>
                <a:sym typeface="Times New Roman"/>
              </a:rPr>
              <a:t>2.1.2.1. Cuộc kháng chiến toàn quốc bùng nổ và đường lối kháng chiến của Đảng</a:t>
            </a:r>
            <a:endParaRPr b="1"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23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23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23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23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23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23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23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23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23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23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23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500"/>
                                        <p:tgtEl>
                                          <p:spTgt spid="356"/>
                                        </p:tgtEl>
                                        <p:attrNameLst>
                                          <p:attrName>ppt_w</p:attrName>
                                        </p:attrNameLst>
                                      </p:cBhvr>
                                      <p:tavLst>
                                        <p:tav fmla="" tm="0">
                                          <p:val>
                                            <p:strVal val="0"/>
                                          </p:val>
                                        </p:tav>
                                        <p:tav fmla="" tm="100000">
                                          <p:val>
                                            <p:strVal val="#ppt_w"/>
                                          </p:val>
                                        </p:tav>
                                      </p:tavLst>
                                    </p:anim>
                                    <p:anim calcmode="lin" valueType="num">
                                      <p:cBhvr additive="base">
                                        <p:cTn dur="500"/>
                                        <p:tgtEl>
                                          <p:spTgt spid="3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500"/>
                                        <p:tgtEl>
                                          <p:spTgt spid="357"/>
                                        </p:tgtEl>
                                        <p:attrNameLst>
                                          <p:attrName>ppt_w</p:attrName>
                                        </p:attrNameLst>
                                      </p:cBhvr>
                                      <p:tavLst>
                                        <p:tav fmla="" tm="0">
                                          <p:val>
                                            <p:strVal val="0"/>
                                          </p:val>
                                        </p:tav>
                                        <p:tav fmla="" tm="100000">
                                          <p:val>
                                            <p:strVal val="#ppt_w"/>
                                          </p:val>
                                        </p:tav>
                                      </p:tavLst>
                                    </p:anim>
                                    <p:anim calcmode="lin" valueType="num">
                                      <p:cBhvr additive="base">
                                        <p:cTn dur="500"/>
                                        <p:tgtEl>
                                          <p:spTgt spid="3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500"/>
                                        <p:tgtEl>
                                          <p:spTgt spid="358"/>
                                        </p:tgtEl>
                                        <p:attrNameLst>
                                          <p:attrName>ppt_w</p:attrName>
                                        </p:attrNameLst>
                                      </p:cBhvr>
                                      <p:tavLst>
                                        <p:tav fmla="" tm="0">
                                          <p:val>
                                            <p:strVal val="0"/>
                                          </p:val>
                                        </p:tav>
                                        <p:tav fmla="" tm="100000">
                                          <p:val>
                                            <p:strVal val="#ppt_w"/>
                                          </p:val>
                                        </p:tav>
                                      </p:tavLst>
                                    </p:anim>
                                    <p:anim calcmode="lin" valueType="num">
                                      <p:cBhvr additive="base">
                                        <p:cTn dur="500"/>
                                        <p:tgtEl>
                                          <p:spTgt spid="35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txBox="1"/>
          <p:nvPr/>
        </p:nvSpPr>
        <p:spPr>
          <a:xfrm>
            <a:off x="4013200" y="1676400"/>
            <a:ext cx="6045200" cy="533400"/>
          </a:xfrm>
          <a:prstGeom prst="rect">
            <a:avLst/>
          </a:prstGeom>
          <a:no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2F6B09"/>
                </a:solidFill>
                <a:latin typeface="Calibri"/>
                <a:ea typeface="Calibri"/>
                <a:cs typeface="Calibri"/>
                <a:sym typeface="Calibri"/>
              </a:rPr>
              <a:t>PHÁP TĂNG CƯỜNG KHIÊU KHÍCH </a:t>
            </a:r>
            <a:endParaRPr/>
          </a:p>
          <a:p>
            <a:pPr indent="0" lvl="0" marL="0" marR="0" rtl="0" algn="ctr">
              <a:spcBef>
                <a:spcPts val="0"/>
              </a:spcBef>
              <a:spcAft>
                <a:spcPts val="0"/>
              </a:spcAft>
              <a:buNone/>
            </a:pPr>
            <a:r>
              <a:rPr b="1" lang="en-US" sz="1800">
                <a:solidFill>
                  <a:srgbClr val="2F6B09"/>
                </a:solidFill>
                <a:latin typeface="Calibri"/>
                <a:ea typeface="Calibri"/>
                <a:cs typeface="Calibri"/>
                <a:sym typeface="Calibri"/>
              </a:rPr>
              <a:t>VÀ LẤN CHIẾM</a:t>
            </a:r>
            <a:endParaRPr/>
          </a:p>
        </p:txBody>
      </p:sp>
      <p:pic>
        <p:nvPicPr>
          <p:cNvPr descr="14 PHONG 10" id="367" name="Google Shape;367;p32"/>
          <p:cNvPicPr preferRelativeResize="0"/>
          <p:nvPr/>
        </p:nvPicPr>
        <p:blipFill rotWithShape="1">
          <a:blip r:embed="rId3">
            <a:alphaModFix/>
          </a:blip>
          <a:srcRect b="0" l="0" r="0" t="0"/>
          <a:stretch/>
        </p:blipFill>
        <p:spPr>
          <a:xfrm>
            <a:off x="7175500" y="2362200"/>
            <a:ext cx="2895600" cy="2222500"/>
          </a:xfrm>
          <a:prstGeom prst="rect">
            <a:avLst/>
          </a:prstGeom>
          <a:noFill/>
          <a:ln cap="flat" cmpd="sng" w="38100">
            <a:solidFill>
              <a:srgbClr val="0000FF"/>
            </a:solidFill>
            <a:prstDash val="solid"/>
            <a:miter lim="800000"/>
            <a:headEnd len="sm" w="sm" type="none"/>
            <a:tailEnd len="sm" w="sm" type="none"/>
          </a:ln>
        </p:spPr>
      </p:pic>
      <p:sp>
        <p:nvSpPr>
          <p:cNvPr id="368" name="Google Shape;368;p32"/>
          <p:cNvSpPr/>
          <p:nvPr/>
        </p:nvSpPr>
        <p:spPr>
          <a:xfrm>
            <a:off x="7175500" y="4648200"/>
            <a:ext cx="29718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200"/>
              <a:buFont typeface="Noto Sans Symbols"/>
              <a:buNone/>
            </a:pPr>
            <a:r>
              <a:rPr b="1" lang="en-US" sz="1200">
                <a:solidFill>
                  <a:schemeClr val="dk1"/>
                </a:solidFill>
                <a:latin typeface="Arial"/>
                <a:ea typeface="Arial"/>
                <a:cs typeface="Arial"/>
                <a:sym typeface="Arial"/>
              </a:rPr>
              <a:t>Pháp gây chiến ở Hà Nội</a:t>
            </a:r>
            <a:br>
              <a:rPr b="1" lang="en-US" sz="1200">
                <a:solidFill>
                  <a:schemeClr val="dk1"/>
                </a:solidFill>
                <a:latin typeface="Arial"/>
                <a:ea typeface="Arial"/>
                <a:cs typeface="Arial"/>
                <a:sym typeface="Arial"/>
              </a:rPr>
            </a:br>
            <a:r>
              <a:rPr b="1" lang="en-US" sz="1200">
                <a:solidFill>
                  <a:schemeClr val="dk1"/>
                </a:solidFill>
                <a:latin typeface="Arial"/>
                <a:ea typeface="Arial"/>
                <a:cs typeface="Arial"/>
                <a:sym typeface="Arial"/>
              </a:rPr>
              <a:t>17 - 12 - 1946</a:t>
            </a:r>
            <a:endParaRPr/>
          </a:p>
        </p:txBody>
      </p:sp>
      <p:pic>
        <p:nvPicPr>
          <p:cNvPr descr="9.jpg" id="369" name="Google Shape;369;p32"/>
          <p:cNvPicPr preferRelativeResize="0"/>
          <p:nvPr/>
        </p:nvPicPr>
        <p:blipFill rotWithShape="1">
          <a:blip r:embed="rId4">
            <a:alphaModFix/>
          </a:blip>
          <a:srcRect b="1110" l="0" r="55774" t="5556"/>
          <a:stretch/>
        </p:blipFill>
        <p:spPr>
          <a:xfrm>
            <a:off x="1752600" y="1143000"/>
            <a:ext cx="2084388" cy="5257800"/>
          </a:xfrm>
          <a:prstGeom prst="rect">
            <a:avLst/>
          </a:prstGeom>
          <a:noFill/>
          <a:ln>
            <a:noFill/>
          </a:ln>
          <a:effectLst>
            <a:outerShdw blurRad="292100" rotWithShape="0" algn="tl" dir="2700000" dist="139700">
              <a:srgbClr val="333333">
                <a:alpha val="64705"/>
              </a:srgbClr>
            </a:outerShdw>
          </a:effectLst>
        </p:spPr>
      </p:pic>
      <p:pic>
        <p:nvPicPr>
          <p:cNvPr descr="9.jpg" id="370" name="Google Shape;370;p32"/>
          <p:cNvPicPr preferRelativeResize="0"/>
          <p:nvPr/>
        </p:nvPicPr>
        <p:blipFill rotWithShape="1">
          <a:blip r:embed="rId4">
            <a:alphaModFix/>
          </a:blip>
          <a:srcRect b="54443" l="44472" r="0" t="14443"/>
          <a:stretch/>
        </p:blipFill>
        <p:spPr>
          <a:xfrm>
            <a:off x="4038600" y="2362201"/>
            <a:ext cx="3011488" cy="2238375"/>
          </a:xfrm>
          <a:prstGeom prst="rect">
            <a:avLst/>
          </a:prstGeom>
          <a:noFill/>
          <a:ln cap="flat" cmpd="sng" w="38100">
            <a:solidFill>
              <a:srgbClr val="0033CC"/>
            </a:solidFill>
            <a:prstDash val="solid"/>
            <a:miter lim="800000"/>
            <a:headEnd len="sm" w="sm" type="none"/>
            <a:tailEnd len="sm" w="sm" type="none"/>
          </a:ln>
        </p:spPr>
      </p:pic>
      <p:sp>
        <p:nvSpPr>
          <p:cNvPr id="371" name="Google Shape;371;p32"/>
          <p:cNvSpPr/>
          <p:nvPr/>
        </p:nvSpPr>
        <p:spPr>
          <a:xfrm>
            <a:off x="3962400" y="4724400"/>
            <a:ext cx="3200400" cy="2286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200"/>
              <a:buFont typeface="Noto Sans Symbols"/>
              <a:buNone/>
            </a:pPr>
            <a:r>
              <a:rPr b="1" lang="en-US" sz="1200">
                <a:solidFill>
                  <a:schemeClr val="dk1"/>
                </a:solidFill>
                <a:latin typeface="Arial"/>
                <a:ea typeface="Arial"/>
                <a:cs typeface="Arial"/>
                <a:sym typeface="Arial"/>
              </a:rPr>
              <a:t>Pháp tấn công Hải Phòng 20 - 11 - 1946</a:t>
            </a:r>
            <a:endParaRPr/>
          </a:p>
        </p:txBody>
      </p:sp>
      <p:sp>
        <p:nvSpPr>
          <p:cNvPr id="372" name="Google Shape;372;p32"/>
          <p:cNvSpPr/>
          <p:nvPr/>
        </p:nvSpPr>
        <p:spPr>
          <a:xfrm>
            <a:off x="4267200" y="4876800"/>
            <a:ext cx="4953000" cy="1965960"/>
          </a:xfrm>
          <a:prstGeom prst="irregularSeal1">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Times New Roman"/>
                <a:ea typeface="Times New Roman"/>
                <a:cs typeface="Times New Roman"/>
                <a:sym typeface="Times New Roman"/>
              </a:rPr>
              <a:t>18/12/1946 Pháp gửi</a:t>
            </a:r>
            <a:endParaRPr/>
          </a:p>
          <a:p>
            <a:pPr indent="0" lvl="0" marL="0" marR="0" rtl="0" algn="ctr">
              <a:spcBef>
                <a:spcPts val="0"/>
              </a:spcBef>
              <a:spcAft>
                <a:spcPts val="0"/>
              </a:spcAft>
              <a:buNone/>
            </a:pPr>
            <a:r>
              <a:rPr b="1" lang="en-US" sz="2000">
                <a:solidFill>
                  <a:srgbClr val="FFFFFF"/>
                </a:solidFill>
                <a:latin typeface="Times New Roman"/>
                <a:ea typeface="Times New Roman"/>
                <a:cs typeface="Times New Roman"/>
                <a:sym typeface="Times New Roman"/>
              </a:rPr>
              <a:t>tối hậu thư đòi chúng ta phải đầu hàng</a:t>
            </a:r>
            <a:endParaRPr/>
          </a:p>
        </p:txBody>
      </p:sp>
      <p:sp>
        <p:nvSpPr>
          <p:cNvPr id="373" name="Google Shape;373;p32"/>
          <p:cNvSpPr txBox="1"/>
          <p:nvPr/>
        </p:nvSpPr>
        <p:spPr>
          <a:xfrm>
            <a:off x="2237509" y="408710"/>
            <a:ext cx="8305800" cy="463397"/>
          </a:xfrm>
          <a:prstGeom prst="rect">
            <a:avLst/>
          </a:prstGeom>
          <a:noFill/>
          <a:ln>
            <a:noFill/>
          </a:ln>
        </p:spPr>
        <p:txBody>
          <a:bodyPr anchorCtr="0" anchor="t" bIns="45700" lIns="91425" spcFirstLastPara="1" rIns="91425" wrap="square" tIns="45700">
            <a:spAutoFit/>
          </a:bodyPr>
          <a:lstStyle/>
          <a:p>
            <a:pPr indent="0" lvl="0" marL="306070" marR="0" rtl="0" algn="just">
              <a:lnSpc>
                <a:spcPct val="150000"/>
              </a:lnSpc>
              <a:spcBef>
                <a:spcPts val="0"/>
              </a:spcBef>
              <a:spcAft>
                <a:spcPts val="0"/>
              </a:spcAft>
              <a:buNone/>
            </a:pPr>
            <a:r>
              <a:rPr b="1" i="1" lang="en-US" sz="1800">
                <a:solidFill>
                  <a:srgbClr val="000000"/>
                </a:solidFill>
                <a:latin typeface="Times New Roman"/>
                <a:ea typeface="Times New Roman"/>
                <a:cs typeface="Times New Roman"/>
                <a:sym typeface="Times New Roman"/>
              </a:rPr>
              <a:t>2.1.2.1. Cuộc kháng chiến toàn quốc bùng nổ và đường lối kháng chiến của Đảng</a:t>
            </a:r>
            <a:endParaRPr b="1" sz="1400">
              <a:solidFill>
                <a:schemeClr val="dk1"/>
              </a:solidFill>
              <a:latin typeface="Calibri"/>
              <a:ea typeface="Calibri"/>
              <a:cs typeface="Calibri"/>
              <a:sym typeface="Calibri"/>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2"/>
                                        </p:tgtEl>
                                        <p:attrNameLst>
                                          <p:attrName>style.visibility</p:attrName>
                                        </p:attrNameLst>
                                      </p:cBhvr>
                                      <p:to>
                                        <p:strVal val="visible"/>
                                      </p:to>
                                    </p:set>
                                    <p:anim calcmode="lin" valueType="num">
                                      <p:cBhvr additive="base">
                                        <p:cTn dur="500"/>
                                        <p:tgtEl>
                                          <p:spTgt spid="372"/>
                                        </p:tgtEl>
                                        <p:attrNameLst>
                                          <p:attrName>ppt_w</p:attrName>
                                        </p:attrNameLst>
                                      </p:cBhvr>
                                      <p:tavLst>
                                        <p:tav fmla="" tm="0">
                                          <p:val>
                                            <p:strVal val="0"/>
                                          </p:val>
                                        </p:tav>
                                        <p:tav fmla="" tm="100000">
                                          <p:val>
                                            <p:strVal val="#ppt_w"/>
                                          </p:val>
                                        </p:tav>
                                      </p:tavLst>
                                    </p:anim>
                                    <p:anim calcmode="lin" valueType="num">
                                      <p:cBhvr additive="base">
                                        <p:cTn dur="500"/>
                                        <p:tgtEl>
                                          <p:spTgt spid="37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3"/>
          <p:cNvSpPr txBox="1"/>
          <p:nvPr/>
        </p:nvSpPr>
        <p:spPr>
          <a:xfrm>
            <a:off x="203200" y="3020304"/>
            <a:ext cx="2032000" cy="1524000"/>
          </a:xfrm>
          <a:prstGeom prst="rect">
            <a:avLst/>
          </a:prstGeom>
          <a:noFill/>
          <a:ln cap="flat" cmpd="sng" w="5715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2F6B09"/>
                </a:solidFill>
                <a:latin typeface="Calibri"/>
                <a:ea typeface="Calibri"/>
                <a:cs typeface="Calibri"/>
                <a:sym typeface="Calibri"/>
              </a:rPr>
              <a:t>ĐẢNG </a:t>
            </a:r>
            <a:endParaRPr/>
          </a:p>
          <a:p>
            <a:pPr indent="0" lvl="0" marL="0" marR="0" rtl="0" algn="ctr">
              <a:spcBef>
                <a:spcPts val="0"/>
              </a:spcBef>
              <a:spcAft>
                <a:spcPts val="0"/>
              </a:spcAft>
              <a:buNone/>
            </a:pPr>
            <a:r>
              <a:rPr b="1" lang="en-US" sz="1600">
                <a:solidFill>
                  <a:srgbClr val="2F6B09"/>
                </a:solidFill>
                <a:latin typeface="Calibri"/>
                <a:ea typeface="Calibri"/>
                <a:cs typeface="Calibri"/>
                <a:sym typeface="Calibri"/>
              </a:rPr>
              <a:t>PHÁT ĐỘNG TOÀN QUỐC KHÁNG CHIẾN</a:t>
            </a:r>
            <a:endParaRPr/>
          </a:p>
        </p:txBody>
      </p:sp>
      <p:pic>
        <p:nvPicPr>
          <p:cNvPr descr="191246.jpg" id="379" name="Google Shape;379;p33"/>
          <p:cNvPicPr preferRelativeResize="0"/>
          <p:nvPr/>
        </p:nvPicPr>
        <p:blipFill rotWithShape="1">
          <a:blip r:embed="rId3">
            <a:alphaModFix/>
          </a:blip>
          <a:srcRect b="0" l="0" r="0" t="0"/>
          <a:stretch/>
        </p:blipFill>
        <p:spPr>
          <a:xfrm>
            <a:off x="3149600" y="1267704"/>
            <a:ext cx="3759200" cy="2306638"/>
          </a:xfrm>
          <a:prstGeom prst="rect">
            <a:avLst/>
          </a:prstGeom>
          <a:noFill/>
          <a:ln>
            <a:noFill/>
          </a:ln>
          <a:effectLst>
            <a:outerShdw blurRad="292100" rotWithShape="0" algn="tl" dir="2700000" dist="139700">
              <a:srgbClr val="333333">
                <a:alpha val="64705"/>
              </a:srgbClr>
            </a:outerShdw>
          </a:effectLst>
        </p:spPr>
      </p:pic>
      <p:pic>
        <p:nvPicPr>
          <p:cNvPr descr="dem 191246.jpg" id="380" name="Google Shape;380;p33"/>
          <p:cNvPicPr preferRelativeResize="0"/>
          <p:nvPr/>
        </p:nvPicPr>
        <p:blipFill rotWithShape="1">
          <a:blip r:embed="rId4">
            <a:alphaModFix/>
          </a:blip>
          <a:srcRect b="0" l="0" r="0" t="0"/>
          <a:stretch/>
        </p:blipFill>
        <p:spPr>
          <a:xfrm>
            <a:off x="3149601" y="3985504"/>
            <a:ext cx="3799417" cy="2332038"/>
          </a:xfrm>
          <a:prstGeom prst="rect">
            <a:avLst/>
          </a:prstGeom>
          <a:noFill/>
          <a:ln>
            <a:noFill/>
          </a:ln>
          <a:effectLst>
            <a:outerShdw blurRad="292100" rotWithShape="0" algn="tl" dir="2700000" dist="139700">
              <a:srgbClr val="333333">
                <a:alpha val="64705"/>
              </a:srgbClr>
            </a:outerShdw>
          </a:effectLst>
        </p:spPr>
      </p:pic>
      <p:sp>
        <p:nvSpPr>
          <p:cNvPr id="381" name="Google Shape;381;p33"/>
          <p:cNvSpPr/>
          <p:nvPr/>
        </p:nvSpPr>
        <p:spPr>
          <a:xfrm>
            <a:off x="7010400" y="1343904"/>
            <a:ext cx="609600" cy="4876800"/>
          </a:xfrm>
          <a:prstGeom prst="rightBrace">
            <a:avLst>
              <a:gd fmla="val 72436"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33">
            <a:hlinkClick r:id="rId5"/>
          </p:cNvPr>
          <p:cNvSpPr txBox="1"/>
          <p:nvPr/>
        </p:nvSpPr>
        <p:spPr>
          <a:xfrm>
            <a:off x="8269574" y="5193188"/>
            <a:ext cx="3611759" cy="1091712"/>
          </a:xfrm>
          <a:prstGeom prst="rect">
            <a:avLst/>
          </a:prstGeom>
          <a:noFill/>
          <a:ln cap="flat" cmpd="sng" w="5715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2F6B09"/>
                </a:solidFill>
                <a:latin typeface="Calibri"/>
                <a:ea typeface="Calibri"/>
                <a:cs typeface="Calibri"/>
                <a:sym typeface="Calibri"/>
              </a:rPr>
              <a:t>PHIM: “BÁC HỒ ĐỌC LỜI KÊU GỌI TOÀN QUỐC KHÁNG CHIẾN 19/12/1946”</a:t>
            </a:r>
            <a:endParaRPr/>
          </a:p>
        </p:txBody>
      </p:sp>
      <p:sp>
        <p:nvSpPr>
          <p:cNvPr id="383" name="Google Shape;383;p33"/>
          <p:cNvSpPr/>
          <p:nvPr/>
        </p:nvSpPr>
        <p:spPr>
          <a:xfrm>
            <a:off x="2336800" y="1343904"/>
            <a:ext cx="711200" cy="4876800"/>
          </a:xfrm>
          <a:prstGeom prst="leftBrace">
            <a:avLst>
              <a:gd fmla="val 5119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buttichLKGTQKC.jpg" id="384" name="Google Shape;384;p33"/>
          <p:cNvPicPr preferRelativeResize="0"/>
          <p:nvPr/>
        </p:nvPicPr>
        <p:blipFill rotWithShape="1">
          <a:blip r:embed="rId6">
            <a:alphaModFix/>
          </a:blip>
          <a:srcRect b="0" l="0" r="0" t="0"/>
          <a:stretch/>
        </p:blipFill>
        <p:spPr>
          <a:xfrm>
            <a:off x="7721601" y="2334504"/>
            <a:ext cx="4265084" cy="2403475"/>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ppt_w</p:attrName>
                                        </p:attrNameLst>
                                      </p:cBhvr>
                                      <p:tavLst>
                                        <p:tav fmla="" tm="0">
                                          <p:val>
                                            <p:strVal val="0"/>
                                          </p:val>
                                        </p:tav>
                                        <p:tav fmla="" tm="100000">
                                          <p:val>
                                            <p:strVal val="#ppt_w"/>
                                          </p:val>
                                        </p:tav>
                                      </p:tavLst>
                                    </p:anim>
                                    <p:anim calcmode="lin" valueType="num">
                                      <p:cBhvr additive="base">
                                        <p:cTn dur="500"/>
                                        <p:tgtEl>
                                          <p:spTgt spid="3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500"/>
                                        <p:tgtEl>
                                          <p:spTgt spid="380"/>
                                        </p:tgtEl>
                                        <p:attrNameLst>
                                          <p:attrName>ppt_w</p:attrName>
                                        </p:attrNameLst>
                                      </p:cBhvr>
                                      <p:tavLst>
                                        <p:tav fmla="" tm="0">
                                          <p:val>
                                            <p:strVal val="0"/>
                                          </p:val>
                                        </p:tav>
                                        <p:tav fmla="" tm="100000">
                                          <p:val>
                                            <p:strVal val="#ppt_w"/>
                                          </p:val>
                                        </p:tav>
                                      </p:tavLst>
                                    </p:anim>
                                    <p:anim calcmode="lin" valueType="num">
                                      <p:cBhvr additive="base">
                                        <p:cTn dur="500"/>
                                        <p:tgtEl>
                                          <p:spTgt spid="3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500"/>
                                        <p:tgtEl>
                                          <p:spTgt spid="381"/>
                                        </p:tgtEl>
                                        <p:attrNameLst>
                                          <p:attrName>ppt_w</p:attrName>
                                        </p:attrNameLst>
                                      </p:cBhvr>
                                      <p:tavLst>
                                        <p:tav fmla="" tm="0">
                                          <p:val>
                                            <p:strVal val="0"/>
                                          </p:val>
                                        </p:tav>
                                        <p:tav fmla="" tm="100000">
                                          <p:val>
                                            <p:strVal val="#ppt_w"/>
                                          </p:val>
                                        </p:tav>
                                      </p:tavLst>
                                    </p:anim>
                                    <p:anim calcmode="lin" valueType="num">
                                      <p:cBhvr additive="base">
                                        <p:cTn dur="500"/>
                                        <p:tgtEl>
                                          <p:spTgt spid="3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500"/>
                                        <p:tgtEl>
                                          <p:spTgt spid="383"/>
                                        </p:tgtEl>
                                        <p:attrNameLst>
                                          <p:attrName>ppt_w</p:attrName>
                                        </p:attrNameLst>
                                      </p:cBhvr>
                                      <p:tavLst>
                                        <p:tav fmla="" tm="0">
                                          <p:val>
                                            <p:strVal val="0"/>
                                          </p:val>
                                        </p:tav>
                                        <p:tav fmla="" tm="100000">
                                          <p:val>
                                            <p:strVal val="#ppt_w"/>
                                          </p:val>
                                        </p:tav>
                                      </p:tavLst>
                                    </p:anim>
                                    <p:anim calcmode="lin" valueType="num">
                                      <p:cBhvr additive="base">
                                        <p:cTn dur="500"/>
                                        <p:tgtEl>
                                          <p:spTgt spid="3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txBox="1"/>
          <p:nvPr>
            <p:ph type="title"/>
          </p:nvPr>
        </p:nvSpPr>
        <p:spPr>
          <a:xfrm>
            <a:off x="2022763" y="284164"/>
            <a:ext cx="109728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Thuận lợi và khó khăn khi bước vào cuộc kháng chiến chống Pháp</a:t>
            </a:r>
            <a:endParaRPr b="1" sz="2400">
              <a:latin typeface="Times New Roman"/>
              <a:ea typeface="Times New Roman"/>
              <a:cs typeface="Times New Roman"/>
              <a:sym typeface="Times New Roman"/>
            </a:endParaRPr>
          </a:p>
        </p:txBody>
      </p:sp>
      <p:sp>
        <p:nvSpPr>
          <p:cNvPr id="390" name="Google Shape;390;p34"/>
          <p:cNvSpPr txBox="1"/>
          <p:nvPr/>
        </p:nvSpPr>
        <p:spPr>
          <a:xfrm>
            <a:off x="812800" y="1219201"/>
            <a:ext cx="3454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Thuận lợi:</a:t>
            </a:r>
            <a:endParaRPr/>
          </a:p>
        </p:txBody>
      </p:sp>
      <p:sp>
        <p:nvSpPr>
          <p:cNvPr id="391" name="Google Shape;391;p34"/>
          <p:cNvSpPr txBox="1"/>
          <p:nvPr/>
        </p:nvSpPr>
        <p:spPr>
          <a:xfrm>
            <a:off x="1625600" y="1828801"/>
            <a:ext cx="9855200" cy="1631216"/>
          </a:xfrm>
          <a:prstGeom prst="rect">
            <a:avLst/>
          </a:prstGeom>
          <a:noFill/>
          <a:ln>
            <a:noFill/>
          </a:ln>
        </p:spPr>
        <p:txBody>
          <a:bodyPr anchorCtr="0" anchor="t" bIns="45700" lIns="91425" spcFirstLastPara="1" rIns="91425" wrap="square" tIns="45700">
            <a:spAutoFit/>
          </a:bodyPr>
          <a:lstStyle/>
          <a:p>
            <a:pPr indent="-127000" lvl="0" marL="0" marR="0" rtl="0" algn="just">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Nước ta chiến đấu để bảo vệ nền độc lập tự do của dân tộc và đánh địch trên đất nước mình nên có chính nghĩa</a:t>
            </a:r>
            <a:endParaRPr/>
          </a:p>
          <a:p>
            <a:pPr indent="-127000" lvl="0" marL="0" marR="0" rtl="0" algn="just">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Đảng đã có sự chuẩn bị về mọi mặt</a:t>
            </a:r>
            <a:endParaRPr/>
          </a:p>
          <a:p>
            <a:pPr indent="-127000" lvl="0" marL="0" marR="0" rtl="0" algn="just">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Thực dân Pháp khó khăn về chính trị, kinh tế, quân sự ở trong nước và ở Đông Dương</a:t>
            </a:r>
            <a:endParaRPr/>
          </a:p>
        </p:txBody>
      </p:sp>
      <p:sp>
        <p:nvSpPr>
          <p:cNvPr id="392" name="Google Shape;392;p34"/>
          <p:cNvSpPr txBox="1"/>
          <p:nvPr/>
        </p:nvSpPr>
        <p:spPr>
          <a:xfrm>
            <a:off x="812800" y="4114801"/>
            <a:ext cx="3454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Khó khăn:</a:t>
            </a:r>
            <a:endParaRPr/>
          </a:p>
        </p:txBody>
      </p:sp>
      <p:sp>
        <p:nvSpPr>
          <p:cNvPr id="393" name="Google Shape;393;p34"/>
          <p:cNvSpPr txBox="1"/>
          <p:nvPr/>
        </p:nvSpPr>
        <p:spPr>
          <a:xfrm>
            <a:off x="1422400" y="4724401"/>
            <a:ext cx="9956800" cy="1323439"/>
          </a:xfrm>
          <a:prstGeom prst="rect">
            <a:avLst/>
          </a:prstGeom>
          <a:noFill/>
          <a:ln>
            <a:noFill/>
          </a:ln>
        </p:spPr>
        <p:txBody>
          <a:bodyPr anchorCtr="0" anchor="t" bIns="45700" lIns="91425" spcFirstLastPara="1" rIns="91425" wrap="square" tIns="45700">
            <a:spAutoFit/>
          </a:bodyPr>
          <a:lstStyle/>
          <a:p>
            <a:pPr indent="-127000" lvl="0" marL="0" marR="0" rtl="0" algn="just">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Tương quan lực lượng quân sự ta yếu hơn địch</a:t>
            </a:r>
            <a:endParaRPr/>
          </a:p>
          <a:p>
            <a:pPr indent="-127000" lvl="0" marL="0" marR="0" rtl="0" algn="just">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Bị bao vây bốn phía, chưa được nước nào công nhận, giúp đỡ</a:t>
            </a:r>
            <a:endParaRPr/>
          </a:p>
          <a:p>
            <a:pPr indent="-127000" lvl="0" marL="0" marR="0" rtl="0" algn="just">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Quân Pháp có vũ khí tối tân, đã chiếm được Lào, Campuchia và 1 số nơi ở Nam bộ Việt Nam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5"/>
          <p:cNvSpPr/>
          <p:nvPr/>
        </p:nvSpPr>
        <p:spPr>
          <a:xfrm>
            <a:off x="1828800" y="0"/>
            <a:ext cx="7772400" cy="990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Noto Sans Symbols"/>
              <a:buNone/>
            </a:pPr>
            <a:r>
              <a:rPr b="1" lang="en-US" sz="2800">
                <a:solidFill>
                  <a:schemeClr val="dk1"/>
                </a:solidFill>
                <a:latin typeface="Times New Roman"/>
                <a:ea typeface="Times New Roman"/>
                <a:cs typeface="Times New Roman"/>
                <a:sym typeface="Times New Roman"/>
              </a:rPr>
              <a:t>Đường lối kháng chiến của Đảng</a:t>
            </a:r>
            <a:endParaRPr b="1" sz="2800">
              <a:solidFill>
                <a:schemeClr val="dk1"/>
              </a:solidFill>
              <a:latin typeface="Times New Roman"/>
              <a:ea typeface="Times New Roman"/>
              <a:cs typeface="Times New Roman"/>
              <a:sym typeface="Times New Roman"/>
            </a:endParaRPr>
          </a:p>
        </p:txBody>
      </p:sp>
      <p:sp>
        <p:nvSpPr>
          <p:cNvPr id="399" name="Google Shape;399;p35"/>
          <p:cNvSpPr/>
          <p:nvPr/>
        </p:nvSpPr>
        <p:spPr>
          <a:xfrm>
            <a:off x="1905000" y="3657601"/>
            <a:ext cx="8534400" cy="830997"/>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Noto Sans Symbols"/>
              <a:buNone/>
            </a:pPr>
            <a:r>
              <a:rPr b="1" lang="en-US" sz="2400">
                <a:solidFill>
                  <a:schemeClr val="dk1"/>
                </a:solidFill>
                <a:latin typeface="Times New Roman"/>
                <a:ea typeface="Times New Roman"/>
                <a:cs typeface="Times New Roman"/>
                <a:sym typeface="Times New Roman"/>
              </a:rPr>
              <a:t>2. Chỉ thị “</a:t>
            </a:r>
            <a:r>
              <a:rPr b="1" i="1" lang="en-US" sz="2400">
                <a:solidFill>
                  <a:srgbClr val="FF0000"/>
                </a:solidFill>
                <a:latin typeface="Times New Roman"/>
                <a:ea typeface="Times New Roman"/>
                <a:cs typeface="Times New Roman"/>
                <a:sym typeface="Times New Roman"/>
              </a:rPr>
              <a:t>Toàn dân kháng chiến</a:t>
            </a:r>
            <a:r>
              <a:rPr b="1" lang="en-US" sz="2400">
                <a:solidFill>
                  <a:schemeClr val="dk1"/>
                </a:solidFill>
                <a:latin typeface="Times New Roman"/>
                <a:ea typeface="Times New Roman"/>
                <a:cs typeface="Times New Roman"/>
                <a:sym typeface="Times New Roman"/>
              </a:rPr>
              <a:t>” – Ban Thường vụ TW (22/12/1946)</a:t>
            </a:r>
            <a:endParaRPr/>
          </a:p>
        </p:txBody>
      </p:sp>
      <p:sp>
        <p:nvSpPr>
          <p:cNvPr id="400" name="Google Shape;400;p35"/>
          <p:cNvSpPr/>
          <p:nvPr/>
        </p:nvSpPr>
        <p:spPr>
          <a:xfrm>
            <a:off x="1905000" y="4997451"/>
            <a:ext cx="85344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Noto Sans Symbols"/>
              <a:buNone/>
            </a:pPr>
            <a:r>
              <a:rPr b="1" lang="en-US" sz="2400">
                <a:solidFill>
                  <a:schemeClr val="dk1"/>
                </a:solidFill>
                <a:latin typeface="Times New Roman"/>
                <a:ea typeface="Times New Roman"/>
                <a:cs typeface="Times New Roman"/>
                <a:sym typeface="Times New Roman"/>
              </a:rPr>
              <a:t>3. Tác phẩm “</a:t>
            </a:r>
            <a:r>
              <a:rPr b="1" i="1" lang="en-US" sz="2400">
                <a:solidFill>
                  <a:srgbClr val="FF0000"/>
                </a:solidFill>
                <a:latin typeface="Times New Roman"/>
                <a:ea typeface="Times New Roman"/>
                <a:cs typeface="Times New Roman"/>
                <a:sym typeface="Times New Roman"/>
              </a:rPr>
              <a:t>Kháng chiến nhất định thắng lợi</a:t>
            </a:r>
            <a:r>
              <a:rPr b="1" lang="en-US" sz="2400">
                <a:solidFill>
                  <a:schemeClr val="dk1"/>
                </a:solidFill>
                <a:latin typeface="Times New Roman"/>
                <a:ea typeface="Times New Roman"/>
                <a:cs typeface="Times New Roman"/>
                <a:sym typeface="Times New Roman"/>
              </a:rPr>
              <a:t>” -  Trường Chinh, xuất bản năm 1947</a:t>
            </a:r>
            <a:endParaRPr/>
          </a:p>
        </p:txBody>
      </p:sp>
      <p:sp>
        <p:nvSpPr>
          <p:cNvPr id="401" name="Google Shape;401;p35"/>
          <p:cNvSpPr/>
          <p:nvPr/>
        </p:nvSpPr>
        <p:spPr>
          <a:xfrm>
            <a:off x="1905000" y="2438401"/>
            <a:ext cx="8370888"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hlink"/>
              </a:buClr>
              <a:buSzPts val="1560"/>
              <a:buFont typeface="Noto Sans Symbols"/>
              <a:buNone/>
            </a:pPr>
            <a:r>
              <a:rPr b="1" lang="en-US" sz="2400">
                <a:solidFill>
                  <a:schemeClr val="dk1"/>
                </a:solidFill>
                <a:latin typeface="Times New Roman"/>
                <a:ea typeface="Times New Roman"/>
                <a:cs typeface="Times New Roman"/>
                <a:sym typeface="Times New Roman"/>
              </a:rPr>
              <a:t>1. Lời kêu gọi “</a:t>
            </a:r>
            <a:r>
              <a:rPr b="1" i="1" lang="en-US" sz="2400">
                <a:solidFill>
                  <a:srgbClr val="FF0000"/>
                </a:solidFill>
                <a:latin typeface="Times New Roman"/>
                <a:ea typeface="Times New Roman"/>
                <a:cs typeface="Times New Roman"/>
                <a:sym typeface="Times New Roman"/>
              </a:rPr>
              <a:t>Toàn quốc kháng chiến</a:t>
            </a:r>
            <a:r>
              <a:rPr b="1" lang="en-US" sz="2400">
                <a:solidFill>
                  <a:schemeClr val="dk1"/>
                </a:solidFill>
                <a:latin typeface="Times New Roman"/>
                <a:ea typeface="Times New Roman"/>
                <a:cs typeface="Times New Roman"/>
                <a:sym typeface="Times New Roman"/>
              </a:rPr>
              <a:t>” – Hồ Chí Minh (19/12/1946) </a:t>
            </a:r>
            <a:endParaRPr b="1" sz="2000">
              <a:solidFill>
                <a:schemeClr val="dk1"/>
              </a:solidFill>
              <a:latin typeface="Times New Roman"/>
              <a:ea typeface="Times New Roman"/>
              <a:cs typeface="Times New Roman"/>
              <a:sym typeface="Times New Roman"/>
            </a:endParaRPr>
          </a:p>
        </p:txBody>
      </p:sp>
      <p:sp>
        <p:nvSpPr>
          <p:cNvPr id="402" name="Google Shape;402;p35"/>
          <p:cNvSpPr/>
          <p:nvPr/>
        </p:nvSpPr>
        <p:spPr>
          <a:xfrm>
            <a:off x="3886200" y="1676400"/>
            <a:ext cx="4349750" cy="68580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2400"/>
              <a:buFont typeface="Noto Sans Symbols"/>
              <a:buNone/>
            </a:pPr>
            <a:r>
              <a:rPr lang="en-US" sz="2400">
                <a:solidFill>
                  <a:srgbClr val="FFFF00"/>
                </a:solidFill>
                <a:latin typeface="Times New Roman"/>
                <a:ea typeface="Times New Roman"/>
                <a:cs typeface="Times New Roman"/>
                <a:sym typeface="Times New Roman"/>
              </a:rPr>
              <a:t> </a:t>
            </a:r>
            <a:r>
              <a:rPr b="1" lang="en-US" sz="2800">
                <a:solidFill>
                  <a:schemeClr val="dk1"/>
                </a:solidFill>
                <a:latin typeface="Times New Roman"/>
                <a:ea typeface="Times New Roman"/>
                <a:cs typeface="Times New Roman"/>
                <a:sym typeface="Times New Roman"/>
              </a:rPr>
              <a:t>Các văn kiện</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500"/>
                                        <p:tgtEl>
                                          <p:spTgt spid="401"/>
                                        </p:tgtEl>
                                        <p:attrNameLst>
                                          <p:attrName>ppt_w</p:attrName>
                                        </p:attrNameLst>
                                      </p:cBhvr>
                                      <p:tavLst>
                                        <p:tav fmla="" tm="0">
                                          <p:val>
                                            <p:strVal val="0"/>
                                          </p:val>
                                        </p:tav>
                                        <p:tav fmla="" tm="100000">
                                          <p:val>
                                            <p:strVal val="#ppt_w"/>
                                          </p:val>
                                        </p:tav>
                                      </p:tavLst>
                                    </p:anim>
                                    <p:anim calcmode="lin" valueType="num">
                                      <p:cBhvr additive="base">
                                        <p:cTn dur="500"/>
                                        <p:tgtEl>
                                          <p:spTgt spid="40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500"/>
                                        <p:tgtEl>
                                          <p:spTgt spid="399"/>
                                        </p:tgtEl>
                                        <p:attrNameLst>
                                          <p:attrName>ppt_w</p:attrName>
                                        </p:attrNameLst>
                                      </p:cBhvr>
                                      <p:tavLst>
                                        <p:tav fmla="" tm="0">
                                          <p:val>
                                            <p:strVal val="0"/>
                                          </p:val>
                                        </p:tav>
                                        <p:tav fmla="" tm="100000">
                                          <p:val>
                                            <p:strVal val="#ppt_w"/>
                                          </p:val>
                                        </p:tav>
                                      </p:tavLst>
                                    </p:anim>
                                    <p:anim calcmode="lin" valueType="num">
                                      <p:cBhvr additive="base">
                                        <p:cTn dur="500"/>
                                        <p:tgtEl>
                                          <p:spTgt spid="39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500"/>
                                        <p:tgtEl>
                                          <p:spTgt spid="400"/>
                                        </p:tgtEl>
                                        <p:attrNameLst>
                                          <p:attrName>ppt_w</p:attrName>
                                        </p:attrNameLst>
                                      </p:cBhvr>
                                      <p:tavLst>
                                        <p:tav fmla="" tm="0">
                                          <p:val>
                                            <p:strVal val="0"/>
                                          </p:val>
                                        </p:tav>
                                        <p:tav fmla="" tm="100000">
                                          <p:val>
                                            <p:strVal val="#ppt_w"/>
                                          </p:val>
                                        </p:tav>
                                      </p:tavLst>
                                    </p:anim>
                                    <p:anim calcmode="lin" valueType="num">
                                      <p:cBhvr additive="base">
                                        <p:cTn dur="500"/>
                                        <p:tgtEl>
                                          <p:spTgt spid="40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6"/>
          <p:cNvSpPr txBox="1"/>
          <p:nvPr/>
        </p:nvSpPr>
        <p:spPr>
          <a:xfrm>
            <a:off x="2415310" y="364837"/>
            <a:ext cx="8853054" cy="1200329"/>
          </a:xfrm>
          <a:prstGeom prst="rect">
            <a:avLst/>
          </a:prstGeom>
          <a:noFill/>
          <a:ln>
            <a:noFill/>
          </a:ln>
        </p:spPr>
        <p:txBody>
          <a:bodyPr anchorCtr="0" anchor="t" bIns="45700" lIns="91425" spcFirstLastPara="1" rIns="91425" wrap="square" tIns="45700">
            <a:spAutoFit/>
          </a:bodyPr>
          <a:lstStyle/>
          <a:p>
            <a:pPr indent="-203200" lvl="0" marL="0" marR="0" rtl="0" algn="just">
              <a:spcBef>
                <a:spcPts val="0"/>
              </a:spcBef>
              <a:spcAft>
                <a:spcPts val="0"/>
              </a:spcAft>
              <a:buClr>
                <a:srgbClr val="FF0000"/>
              </a:buClr>
              <a:buSzPts val="3200"/>
              <a:buFont typeface="Noto Sans Symbols"/>
              <a:buChar char="•"/>
            </a:pPr>
            <a:r>
              <a:rPr b="1" lang="en-US" sz="3200">
                <a:solidFill>
                  <a:srgbClr val="FF0000"/>
                </a:solidFill>
                <a:latin typeface="Arial"/>
                <a:ea typeface="Arial"/>
                <a:cs typeface="Arial"/>
                <a:sym typeface="Arial"/>
              </a:rPr>
              <a:t>  Nội dung đường lối: </a:t>
            </a:r>
            <a:r>
              <a:rPr b="1" lang="en-US" sz="2000">
                <a:solidFill>
                  <a:srgbClr val="0000CC"/>
                </a:solidFill>
                <a:latin typeface="Arial"/>
                <a:ea typeface="Arial"/>
                <a:cs typeface="Arial"/>
                <a:sym typeface="Arial"/>
              </a:rPr>
              <a:t>(Toàn dân kháng chiến – TW Đảng (12/12/1946), Lời kêu gọi toàn quốc kháng chiến – HCM (19/12/1946) và Kháng chiến nhất định thắng lợi – Trường chinh)</a:t>
            </a:r>
            <a:endParaRPr/>
          </a:p>
        </p:txBody>
      </p:sp>
      <p:sp>
        <p:nvSpPr>
          <p:cNvPr id="408" name="Google Shape;408;p36"/>
          <p:cNvSpPr txBox="1"/>
          <p:nvPr/>
        </p:nvSpPr>
        <p:spPr>
          <a:xfrm>
            <a:off x="1600200" y="1828801"/>
            <a:ext cx="8915400" cy="4524315"/>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 Mục tiêu của cuộc kháng chiến:</a:t>
            </a:r>
            <a:r>
              <a:rPr b="0" lang="en-US" sz="2400">
                <a:solidFill>
                  <a:schemeClr val="dk1"/>
                </a:solidFill>
                <a:latin typeface="Times New Roman"/>
                <a:ea typeface="Times New Roman"/>
                <a:cs typeface="Times New Roman"/>
                <a:sym typeface="Times New Roman"/>
              </a:rPr>
              <a:t> Đánh thực dân Pháp xâm lược giành thống nhất và độc lập</a:t>
            </a:r>
            <a:endParaRPr b="0" sz="2400">
              <a:solidFill>
                <a:schemeClr val="dk1"/>
              </a:solidFill>
              <a:latin typeface="Times New Roman"/>
              <a:ea typeface="Times New Roman"/>
              <a:cs typeface="Times New Roman"/>
              <a:sym typeface="Times New Roman"/>
            </a:endParaRPr>
          </a:p>
          <a:p>
            <a:pPr indent="-152400" lvl="0" marL="0" marR="0" rtl="0" algn="just">
              <a:spcBef>
                <a:spcPts val="1200"/>
              </a:spcBef>
              <a:spcAft>
                <a:spcPts val="0"/>
              </a:spcAft>
              <a:buClr>
                <a:schemeClr val="dk1"/>
              </a:buClr>
              <a:buSzPts val="2400"/>
              <a:buFont typeface="Noto Sans Symbols"/>
              <a:buChar char="📫"/>
            </a:pPr>
            <a:r>
              <a:rPr b="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Tính chất của cuộc kháng chiến:</a:t>
            </a:r>
            <a:r>
              <a:rPr b="0" lang="en-US" sz="2400">
                <a:solidFill>
                  <a:schemeClr val="dk1"/>
                </a:solidFill>
                <a:latin typeface="Times New Roman"/>
                <a:ea typeface="Times New Roman"/>
                <a:cs typeface="Times New Roman"/>
                <a:sym typeface="Times New Roman"/>
              </a:rPr>
              <a:t> Toàn dân, toàn diện và lâu dài</a:t>
            </a:r>
            <a:endParaRPr b="0" sz="2400">
              <a:solidFill>
                <a:schemeClr val="dk1"/>
              </a:solidFill>
              <a:latin typeface="Times New Roman"/>
              <a:ea typeface="Times New Roman"/>
              <a:cs typeface="Times New Roman"/>
              <a:sym typeface="Times New Roman"/>
            </a:endParaRPr>
          </a:p>
          <a:p>
            <a:pPr indent="-152400" lvl="0" marL="0" marR="0" rtl="0" algn="just">
              <a:spcBef>
                <a:spcPts val="1200"/>
              </a:spcBef>
              <a:spcAft>
                <a:spcPts val="0"/>
              </a:spcAft>
              <a:buClr>
                <a:schemeClr val="dk1"/>
              </a:buClr>
              <a:buSzPts val="2400"/>
              <a:buFont typeface="Noto Sans Symbols"/>
              <a:buChar char="📫"/>
            </a:pPr>
            <a:r>
              <a:rPr b="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Nhiệm vụ kháng chiến:</a:t>
            </a:r>
            <a:r>
              <a:rPr b="0" lang="en-US" sz="2400">
                <a:solidFill>
                  <a:schemeClr val="dk1"/>
                </a:solidFill>
                <a:latin typeface="Times New Roman"/>
                <a:ea typeface="Times New Roman"/>
                <a:cs typeface="Times New Roman"/>
                <a:sym typeface="Times New Roman"/>
              </a:rPr>
              <a:t> Hoàn thành nhiệm vụ giải phóng dân tộc và phát triển dân chủ mới</a:t>
            </a:r>
            <a:endParaRPr b="0" sz="2400">
              <a:solidFill>
                <a:schemeClr val="dk1"/>
              </a:solidFill>
              <a:latin typeface="Times New Roman"/>
              <a:ea typeface="Times New Roman"/>
              <a:cs typeface="Times New Roman"/>
              <a:sym typeface="Times New Roman"/>
            </a:endParaRPr>
          </a:p>
          <a:p>
            <a:pPr indent="-152400" lvl="0" marL="0" marR="0" rtl="0" algn="just">
              <a:spcBef>
                <a:spcPts val="1200"/>
              </a:spcBef>
              <a:spcAft>
                <a:spcPts val="0"/>
              </a:spcAft>
              <a:buClr>
                <a:schemeClr val="dk1"/>
              </a:buClr>
              <a:buSzPts val="2400"/>
              <a:buFont typeface="Noto Sans Symbols"/>
              <a:buChar char="📫"/>
            </a:pPr>
            <a:r>
              <a:rPr b="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Chính sách của cuộc kháng chiến:</a:t>
            </a:r>
            <a:r>
              <a:rPr b="0" lang="en-US" sz="2400">
                <a:solidFill>
                  <a:schemeClr val="dk1"/>
                </a:solidFill>
                <a:latin typeface="Times New Roman"/>
                <a:ea typeface="Times New Roman"/>
                <a:cs typeface="Times New Roman"/>
                <a:sym typeface="Times New Roman"/>
              </a:rPr>
              <a:t> Đoàn kết toàn dân, xây dựng thực lực về mọi mặt thực hiện đoàn kết quốc tế</a:t>
            </a:r>
            <a:endParaRPr b="0" sz="2400">
              <a:solidFill>
                <a:schemeClr val="dk1"/>
              </a:solidFill>
              <a:latin typeface="Times New Roman"/>
              <a:ea typeface="Times New Roman"/>
              <a:cs typeface="Times New Roman"/>
              <a:sym typeface="Times New Roman"/>
            </a:endParaRPr>
          </a:p>
          <a:p>
            <a:pPr indent="-152400" lvl="0" marL="0" marR="0" rtl="0" algn="just">
              <a:spcBef>
                <a:spcPts val="1200"/>
              </a:spcBef>
              <a:spcAft>
                <a:spcPts val="0"/>
              </a:spcAft>
              <a:buClr>
                <a:schemeClr val="dk1"/>
              </a:buClr>
              <a:buSzPts val="2400"/>
              <a:buFont typeface="Noto Sans Symbols"/>
              <a:buChar char="📫"/>
            </a:pPr>
            <a:r>
              <a:rPr b="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Phương châm kháng chiến:</a:t>
            </a:r>
            <a:r>
              <a:rPr b="0" lang="en-US" sz="2400">
                <a:solidFill>
                  <a:schemeClr val="dk1"/>
                </a:solidFill>
                <a:latin typeface="Times New Roman"/>
                <a:ea typeface="Times New Roman"/>
                <a:cs typeface="Times New Roman"/>
                <a:sym typeface="Times New Roman"/>
              </a:rPr>
              <a:t> Cuộc kháng chiến của chúng ta là một cuộc chiến tranh nhân dân, toàn dân, toàn diện, lâu dài và dựa vào sức mình là chính</a:t>
            </a:r>
            <a:endParaRPr b="0"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Effect filter="fade" transition="in">
                                      <p:cBhvr>
                                        <p:cTn dur="500"/>
                                        <p:tgtEl>
                                          <p:spTgt spid="4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animEffect filter="fade" transition="in">
                                      <p:cBhvr>
                                        <p:cTn dur="500"/>
                                        <p:tgtEl>
                                          <p:spTgt spid="4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animEffect filter="fade" transition="in">
                                      <p:cBhvr>
                                        <p:cTn dur="500"/>
                                        <p:tgtEl>
                                          <p:spTgt spid="4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animEffect filter="fade" transition="in">
                                      <p:cBhvr>
                                        <p:cTn dur="500"/>
                                        <p:tgtEl>
                                          <p:spTgt spid="4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4" st="4"/>
                                            </p:txEl>
                                          </p:spTgt>
                                        </p:tgtEl>
                                        <p:attrNameLst>
                                          <p:attrName>style.visibility</p:attrName>
                                        </p:attrNameLst>
                                      </p:cBhvr>
                                      <p:to>
                                        <p:strVal val="visible"/>
                                      </p:to>
                                    </p:set>
                                    <p:animEffect filter="fade" transition="in">
                                      <p:cBhvr>
                                        <p:cTn dur="500"/>
                                        <p:tgtEl>
                                          <p:spTgt spid="40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7"/>
          <p:cNvSpPr txBox="1"/>
          <p:nvPr/>
        </p:nvSpPr>
        <p:spPr>
          <a:xfrm>
            <a:off x="2040082" y="440073"/>
            <a:ext cx="9699336" cy="646331"/>
          </a:xfrm>
          <a:prstGeom prst="rect">
            <a:avLst/>
          </a:prstGeom>
          <a:noFill/>
          <a:ln>
            <a:noFill/>
          </a:ln>
        </p:spPr>
        <p:txBody>
          <a:bodyPr anchorCtr="0" anchor="t" bIns="45700" lIns="91425" spcFirstLastPara="1" rIns="91425" wrap="square" tIns="45700">
            <a:spAutoFit/>
          </a:bodyPr>
          <a:lstStyle/>
          <a:p>
            <a:pPr indent="0" lvl="0" marL="306070" marR="0" rtl="0" algn="just">
              <a:lnSpc>
                <a:spcPct val="150000"/>
              </a:lnSpc>
              <a:spcBef>
                <a:spcPts val="0"/>
              </a:spcBef>
              <a:spcAft>
                <a:spcPts val="0"/>
              </a:spcAft>
              <a:buNone/>
            </a:pPr>
            <a:r>
              <a:rPr b="1" i="1" lang="en-US" sz="2400">
                <a:solidFill>
                  <a:srgbClr val="000000"/>
                </a:solidFill>
                <a:latin typeface="Times New Roman"/>
                <a:ea typeface="Times New Roman"/>
                <a:cs typeface="Times New Roman"/>
                <a:sym typeface="Times New Roman"/>
              </a:rPr>
              <a:t>2.1.2.2. Tổ chức, chỉ đạo cuộc kháng chiến từ năm 1947 đến năm 1950</a:t>
            </a:r>
            <a:endParaRPr b="1" sz="1800">
              <a:solidFill>
                <a:schemeClr val="dk1"/>
              </a:solidFill>
              <a:latin typeface="Calibri"/>
              <a:ea typeface="Calibri"/>
              <a:cs typeface="Calibri"/>
              <a:sym typeface="Calibri"/>
            </a:endParaRPr>
          </a:p>
        </p:txBody>
      </p:sp>
      <p:sp>
        <p:nvSpPr>
          <p:cNvPr id="414" name="Google Shape;414;p37"/>
          <p:cNvSpPr txBox="1"/>
          <p:nvPr/>
        </p:nvSpPr>
        <p:spPr>
          <a:xfrm>
            <a:off x="1523999" y="1657928"/>
            <a:ext cx="9938327" cy="397031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 Từ 1948: một số chuyển biến quốc tế đáng lưu ý và quá trình Việt Nam đẩy mạnh kháng chiến toàn diện (kinh tế, văn hóa, xã hội và ngoại giao)</a:t>
            </a:r>
            <a:endParaRPr sz="18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 Từ 1949: tăng cường, phát triển lực lượng quốc phòng; chủ trương tổng động viên; chú trọng vùng tạm bị chiếm, đẩy mạnh quan hệ quốc tế phục vụ kháng chiến</a:t>
            </a:r>
            <a:endParaRPr sz="18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 Kế hoạch Rơve (Revers) của thực dân Pháp và sự chỉ đạo của Đảng; Chiến dịch Biên giới thu đông 1950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8"/>
          <p:cNvSpPr txBox="1"/>
          <p:nvPr/>
        </p:nvSpPr>
        <p:spPr>
          <a:xfrm>
            <a:off x="508000" y="1828800"/>
            <a:ext cx="10363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Thực hiện đường lối kháng chiến của Đảng từ 1947 - 1950</a:t>
            </a:r>
            <a:endParaRPr/>
          </a:p>
        </p:txBody>
      </p:sp>
      <p:sp>
        <p:nvSpPr>
          <p:cNvPr id="420" name="Google Shape;420;p38"/>
          <p:cNvSpPr/>
          <p:nvPr/>
        </p:nvSpPr>
        <p:spPr>
          <a:xfrm>
            <a:off x="1117600" y="3124200"/>
            <a:ext cx="812700" cy="533400"/>
          </a:xfrm>
          <a:prstGeom prst="rightArrow">
            <a:avLst>
              <a:gd fmla="val 50000" name="adj1"/>
              <a:gd fmla="val 28571" name="adj2"/>
            </a:avLst>
          </a:prstGeom>
          <a:solidFill>
            <a:srgbClr val="00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38"/>
          <p:cNvSpPr txBox="1"/>
          <p:nvPr/>
        </p:nvSpPr>
        <p:spPr>
          <a:xfrm>
            <a:off x="2438400" y="2819401"/>
            <a:ext cx="9144000" cy="831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Đảng chỉ đạo nhiều cuộc chiến đấu và giành được thắng lợi, đặc biệt là chiến dịch Biên Giới (cuối 1950)</a:t>
            </a:r>
            <a:endParaRPr/>
          </a:p>
        </p:txBody>
      </p:sp>
      <p:sp>
        <p:nvSpPr>
          <p:cNvPr id="422" name="Google Shape;422;p38"/>
          <p:cNvSpPr txBox="1"/>
          <p:nvPr/>
        </p:nvSpPr>
        <p:spPr>
          <a:xfrm>
            <a:off x="4165600" y="4419601"/>
            <a:ext cx="7213500" cy="831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Quân ta giành được quyền chủ động chiến lược trên chiến trường chính Bắc Bộ</a:t>
            </a:r>
            <a:endParaRPr/>
          </a:p>
        </p:txBody>
      </p:sp>
      <p:sp>
        <p:nvSpPr>
          <p:cNvPr id="423" name="Google Shape;423;p38"/>
          <p:cNvSpPr/>
          <p:nvPr/>
        </p:nvSpPr>
        <p:spPr>
          <a:xfrm>
            <a:off x="2743200" y="4648200"/>
            <a:ext cx="812700" cy="533400"/>
          </a:xfrm>
          <a:prstGeom prst="rightArrow">
            <a:avLst>
              <a:gd fmla="val 50000" name="adj1"/>
              <a:gd fmla="val 28571" name="adj2"/>
            </a:avLst>
          </a:prstGeom>
          <a:solidFill>
            <a:srgbClr val="00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9"/>
          <p:cNvSpPr txBox="1"/>
          <p:nvPr/>
        </p:nvSpPr>
        <p:spPr>
          <a:xfrm>
            <a:off x="406400" y="381001"/>
            <a:ext cx="10972800" cy="36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39"/>
          <p:cNvSpPr txBox="1"/>
          <p:nvPr/>
        </p:nvSpPr>
        <p:spPr>
          <a:xfrm>
            <a:off x="1379681" y="1599768"/>
            <a:ext cx="9772200" cy="1569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Times New Roman"/>
                <a:ea typeface="Times New Roman"/>
                <a:cs typeface="Times New Roman"/>
                <a:sym typeface="Times New Roman"/>
              </a:rPr>
              <a:t>Tình hình đầu năm 1951:</a:t>
            </a:r>
            <a:endParaRPr/>
          </a:p>
          <a:p>
            <a:pPr indent="-127000" lvl="0" marL="0" marR="0" rtl="0" algn="just">
              <a:spcBef>
                <a:spcPts val="4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Nước ta được các nước XHCN công nhận và đặt quan hệ ngoại giao</a:t>
            </a:r>
            <a:endParaRPr sz="2000">
              <a:solidFill>
                <a:schemeClr val="dk1"/>
              </a:solidFill>
              <a:latin typeface="Times New Roman"/>
              <a:ea typeface="Times New Roman"/>
              <a:cs typeface="Times New Roman"/>
              <a:sym typeface="Times New Roman"/>
            </a:endParaRPr>
          </a:p>
          <a:p>
            <a:pPr indent="-127000" lvl="0" marL="0" marR="0" rtl="0" algn="just">
              <a:spcBef>
                <a:spcPts val="4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 Kháng chiến  3 nước Đông Dương giành được thắng lợi nhất định</a:t>
            </a:r>
            <a:endParaRPr sz="2000">
              <a:solidFill>
                <a:schemeClr val="dk1"/>
              </a:solidFill>
              <a:latin typeface="Times New Roman"/>
              <a:ea typeface="Times New Roman"/>
              <a:cs typeface="Times New Roman"/>
              <a:sym typeface="Times New Roman"/>
            </a:endParaRPr>
          </a:p>
          <a:p>
            <a:pPr indent="0" lvl="0" marL="0" marR="0" rtl="0" algn="just">
              <a:spcBef>
                <a:spcPts val="400"/>
              </a:spcBef>
              <a:spcAft>
                <a:spcPts val="0"/>
              </a:spcAft>
              <a:buNone/>
            </a:pPr>
            <a:r>
              <a:rPr lang="en-US" sz="2000">
                <a:solidFill>
                  <a:schemeClr val="dk1"/>
                </a:solidFill>
                <a:latin typeface="Times New Roman"/>
                <a:ea typeface="Times New Roman"/>
                <a:cs typeface="Times New Roman"/>
                <a:sym typeface="Times New Roman"/>
              </a:rPr>
              <a:t>- Đế quốc Mỹ can thiệp trực tiếp vào Đông Dương</a:t>
            </a:r>
            <a:endParaRPr sz="2000">
              <a:solidFill>
                <a:schemeClr val="dk1"/>
              </a:solidFill>
              <a:latin typeface="Times New Roman"/>
              <a:ea typeface="Times New Roman"/>
              <a:cs typeface="Times New Roman"/>
              <a:sym typeface="Times New Roman"/>
            </a:endParaRPr>
          </a:p>
        </p:txBody>
      </p:sp>
      <p:grpSp>
        <p:nvGrpSpPr>
          <p:cNvPr id="430" name="Google Shape;430;p39"/>
          <p:cNvGrpSpPr/>
          <p:nvPr/>
        </p:nvGrpSpPr>
        <p:grpSpPr>
          <a:xfrm>
            <a:off x="1727200" y="3586488"/>
            <a:ext cx="8839200" cy="2799940"/>
            <a:chOff x="816" y="1888"/>
            <a:chExt cx="4176" cy="2108"/>
          </a:xfrm>
        </p:grpSpPr>
        <p:pic>
          <p:nvPicPr>
            <p:cNvPr descr="Thuan 5.jpg" id="431" name="Google Shape;431;p39"/>
            <p:cNvPicPr preferRelativeResize="0"/>
            <p:nvPr/>
          </p:nvPicPr>
          <p:blipFill rotWithShape="1">
            <a:blip r:embed="rId3">
              <a:alphaModFix/>
            </a:blip>
            <a:srcRect b="0" l="2562" r="0" t="17245"/>
            <a:stretch/>
          </p:blipFill>
          <p:spPr>
            <a:xfrm>
              <a:off x="2136" y="1888"/>
              <a:ext cx="1960" cy="1102"/>
            </a:xfrm>
            <a:prstGeom prst="rect">
              <a:avLst/>
            </a:prstGeom>
            <a:noFill/>
            <a:ln cap="flat" cmpd="sng" w="57150">
              <a:solidFill>
                <a:srgbClr val="C00000"/>
              </a:solidFill>
              <a:prstDash val="solid"/>
              <a:round/>
              <a:headEnd len="sm" w="sm" type="none"/>
              <a:tailEnd len="sm" w="sm" type="none"/>
            </a:ln>
            <a:effectLst>
              <a:reflection blurRad="0" dir="5400000" dist="50800" endA="300" endPos="38500" fadeDir="5400012" kx="0" rotWithShape="0" algn="bl" stA="50000" stPos="0" sy="-100000" ky="0"/>
            </a:effectLst>
          </p:spPr>
        </p:pic>
        <p:sp>
          <p:nvSpPr>
            <p:cNvPr id="432" name="Google Shape;432;p39"/>
            <p:cNvSpPr txBox="1"/>
            <p:nvPr/>
          </p:nvSpPr>
          <p:spPr>
            <a:xfrm>
              <a:off x="1392" y="3696"/>
              <a:ext cx="3600" cy="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99"/>
                  </a:solidFill>
                  <a:latin typeface="Times New Roman"/>
                  <a:ea typeface="Times New Roman"/>
                  <a:cs typeface="Times New Roman"/>
                  <a:sym typeface="Times New Roman"/>
                </a:rPr>
                <a:t>“ĐẠI HỘI KHÁNG CHIẾN” (</a:t>
              </a:r>
              <a:r>
                <a:rPr b="1" lang="en-US" sz="1800">
                  <a:solidFill>
                    <a:schemeClr val="dk1"/>
                  </a:solidFill>
                  <a:latin typeface="Times New Roman"/>
                  <a:ea typeface="Times New Roman"/>
                  <a:cs typeface="Times New Roman"/>
                  <a:sym typeface="Times New Roman"/>
                </a:rPr>
                <a:t>ĐẠI HỘI II)</a:t>
              </a:r>
              <a:endParaRPr b="1" sz="2400">
                <a:solidFill>
                  <a:srgbClr val="000099"/>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400">
                  <a:solidFill>
                    <a:srgbClr val="000099"/>
                  </a:solidFill>
                  <a:latin typeface="Times New Roman"/>
                  <a:ea typeface="Times New Roman"/>
                  <a:cs typeface="Times New Roman"/>
                  <a:sym typeface="Times New Roman"/>
                </a:rPr>
                <a:t>(</a:t>
              </a:r>
              <a:r>
                <a:rPr b="1" lang="en-US" sz="1600">
                  <a:solidFill>
                    <a:srgbClr val="000099"/>
                  </a:solidFill>
                  <a:latin typeface="Times New Roman"/>
                  <a:ea typeface="Times New Roman"/>
                  <a:cs typeface="Times New Roman"/>
                  <a:sym typeface="Times New Roman"/>
                </a:rPr>
                <a:t>11 – 19/2/1951, Vinh Quang, Chiêm Hóa, Tuyên Quang)</a:t>
              </a:r>
              <a:endParaRPr/>
            </a:p>
          </p:txBody>
        </p:sp>
        <p:sp>
          <p:nvSpPr>
            <p:cNvPr id="433" name="Google Shape;433;p39"/>
            <p:cNvSpPr/>
            <p:nvPr/>
          </p:nvSpPr>
          <p:spPr>
            <a:xfrm>
              <a:off x="816" y="2160"/>
              <a:ext cx="900" cy="300"/>
            </a:xfrm>
            <a:prstGeom prst="rightArrow">
              <a:avLst>
                <a:gd fmla="val 50000" name="adj1"/>
                <a:gd fmla="val 47222" name="adj2"/>
              </a:avLst>
            </a:prstGeom>
            <a:solidFill>
              <a:srgbClr val="0000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4" name="Google Shape;434;p39"/>
          <p:cNvSpPr txBox="1"/>
          <p:nvPr/>
        </p:nvSpPr>
        <p:spPr>
          <a:xfrm>
            <a:off x="2362199" y="403369"/>
            <a:ext cx="9377100" cy="9402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2400">
                <a:solidFill>
                  <a:srgbClr val="000000"/>
                </a:solidFill>
                <a:latin typeface="Times New Roman"/>
                <a:ea typeface="Times New Roman"/>
                <a:cs typeface="Times New Roman"/>
                <a:sym typeface="Times New Roman"/>
              </a:rPr>
              <a:t>2.1.3. Đẩy mạnh cuộc kháng chiến chống thực dân Pháp xâm lược và can thiệp Mỹ  đến thắng lợi từ  năm 1951 đến 1954</a:t>
            </a:r>
            <a:endParaRPr b="1" sz="2400">
              <a:solidFill>
                <a:srgbClr val="000000"/>
              </a:solidFill>
              <a:latin typeface="Times New Roman"/>
              <a:ea typeface="Times New Roman"/>
              <a:cs typeface="Times New Roman"/>
              <a:sym typeface="Times New Roman"/>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Hoi nghi Posdam.jpg" id="114" name="Google Shape;114;p4"/>
          <p:cNvPicPr preferRelativeResize="0"/>
          <p:nvPr/>
        </p:nvPicPr>
        <p:blipFill rotWithShape="1">
          <a:blip r:embed="rId3">
            <a:alphaModFix/>
          </a:blip>
          <a:srcRect b="0" l="0" r="0" t="0"/>
          <a:stretch/>
        </p:blipFill>
        <p:spPr>
          <a:xfrm>
            <a:off x="2946400" y="1219201"/>
            <a:ext cx="6502400" cy="3540125"/>
          </a:xfrm>
          <a:prstGeom prst="rect">
            <a:avLst/>
          </a:prstGeom>
          <a:noFill/>
          <a:ln>
            <a:noFill/>
          </a:ln>
          <a:effectLst>
            <a:outerShdw blurRad="292100" rotWithShape="0" algn="tl" dir="2700000" dist="139700">
              <a:srgbClr val="333333">
                <a:alpha val="64705"/>
              </a:srgbClr>
            </a:outerShdw>
          </a:effectLst>
        </p:spPr>
      </p:pic>
      <p:sp>
        <p:nvSpPr>
          <p:cNvPr id="115" name="Google Shape;115;p4"/>
          <p:cNvSpPr/>
          <p:nvPr/>
        </p:nvSpPr>
        <p:spPr>
          <a:xfrm>
            <a:off x="2032000" y="4953001"/>
            <a:ext cx="8839200" cy="1233487"/>
          </a:xfrm>
          <a:prstGeom prst="roundRect">
            <a:avLst>
              <a:gd fmla="val 50000" name="adj"/>
            </a:avLst>
          </a:prstGeom>
          <a:gradFill>
            <a:gsLst>
              <a:gs pos="0">
                <a:srgbClr val="FFC647"/>
              </a:gs>
              <a:gs pos="50000">
                <a:srgbClr val="FFC600"/>
              </a:gs>
              <a:gs pos="100000">
                <a:srgbClr val="E3B40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342900" lvl="0" marL="34290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Hội nghị Posdam (Đức) của các nước Đồng minh thắng trận</a:t>
            </a:r>
            <a:endParaRPr b="1" i="0" sz="1800" u="none" cap="none" strike="noStrike">
              <a:solidFill>
                <a:schemeClr val="dk1"/>
              </a:solidFill>
              <a:latin typeface="Times New Roman"/>
              <a:ea typeface="Times New Roman"/>
              <a:cs typeface="Times New Roman"/>
              <a:sym typeface="Times New Roman"/>
            </a:endParaRPr>
          </a:p>
          <a:p>
            <a:pPr indent="-342900" lvl="0" marL="34290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(7 – 8 - 1945) phân công quân Tưởng vào phía Bắc VT16 của </a:t>
            </a:r>
            <a:endParaRPr/>
          </a:p>
          <a:p>
            <a:pPr indent="-342900" lvl="0" marL="34290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Đông Dương, Quân Anh vào phía Nam VT16 để giải giáp</a:t>
            </a:r>
            <a:endParaRPr b="1" i="0" sz="1800" u="none" cap="none" strike="noStrike">
              <a:solidFill>
                <a:schemeClr val="dk1"/>
              </a:solidFill>
              <a:latin typeface="Times New Roman"/>
              <a:ea typeface="Times New Roman"/>
              <a:cs typeface="Times New Roman"/>
              <a:sym typeface="Times New Roman"/>
            </a:endParaRPr>
          </a:p>
          <a:p>
            <a:pPr indent="-342900" lvl="0" marL="34290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 vũ khí của quân đội phát xít Nhật</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descr="DSC01338.JPG" id="439" name="Google Shape;439;p40"/>
          <p:cNvPicPr preferRelativeResize="0"/>
          <p:nvPr/>
        </p:nvPicPr>
        <p:blipFill rotWithShape="1">
          <a:blip r:embed="rId3">
            <a:alphaModFix/>
          </a:blip>
          <a:srcRect b="0" l="0" r="4652" t="0"/>
          <a:stretch/>
        </p:blipFill>
        <p:spPr>
          <a:xfrm>
            <a:off x="8382000" y="4038601"/>
            <a:ext cx="1676400" cy="2043113"/>
          </a:xfrm>
          <a:prstGeom prst="rect">
            <a:avLst/>
          </a:prstGeom>
          <a:noFill/>
          <a:ln>
            <a:noFill/>
          </a:ln>
          <a:effectLst>
            <a:outerShdw blurRad="292100" rotWithShape="0" algn="tl" dir="2700000" dist="139700">
              <a:srgbClr val="333333">
                <a:alpha val="64709"/>
              </a:srgbClr>
            </a:outerShdw>
          </a:effectLst>
        </p:spPr>
      </p:pic>
      <p:pic>
        <p:nvPicPr>
          <p:cNvPr descr="HCM- BAO CAO DAI HOI II.jpg" id="440" name="Google Shape;440;p40"/>
          <p:cNvPicPr preferRelativeResize="0"/>
          <p:nvPr/>
        </p:nvPicPr>
        <p:blipFill rotWithShape="1">
          <a:blip r:embed="rId4">
            <a:alphaModFix/>
          </a:blip>
          <a:srcRect b="0" l="0" r="0" t="0"/>
          <a:stretch/>
        </p:blipFill>
        <p:spPr>
          <a:xfrm>
            <a:off x="1739900" y="4038600"/>
            <a:ext cx="3136899" cy="2006600"/>
          </a:xfrm>
          <a:prstGeom prst="rect">
            <a:avLst/>
          </a:prstGeom>
          <a:noFill/>
          <a:ln>
            <a:noFill/>
          </a:ln>
          <a:effectLst>
            <a:outerShdw blurRad="292100" rotWithShape="0" algn="tl" dir="2700000" dist="139700">
              <a:srgbClr val="333333">
                <a:alpha val="64709"/>
              </a:srgbClr>
            </a:outerShdw>
          </a:effectLst>
        </p:spPr>
      </p:pic>
      <p:pic>
        <p:nvPicPr>
          <p:cNvPr descr="DSC01336.JPG" id="441" name="Google Shape;441;p40"/>
          <p:cNvPicPr preferRelativeResize="0"/>
          <p:nvPr/>
        </p:nvPicPr>
        <p:blipFill rotWithShape="1">
          <a:blip r:embed="rId5">
            <a:alphaModFix/>
          </a:blip>
          <a:srcRect b="0" l="0" r="0" t="0"/>
          <a:stretch/>
        </p:blipFill>
        <p:spPr>
          <a:xfrm>
            <a:off x="2590800" y="1819278"/>
            <a:ext cx="1676400" cy="2040902"/>
          </a:xfrm>
          <a:prstGeom prst="rect">
            <a:avLst/>
          </a:prstGeom>
          <a:noFill/>
          <a:ln>
            <a:noFill/>
          </a:ln>
          <a:effectLst>
            <a:reflection blurRad="0" dir="5400000" dist="5000" endA="0" endPos="30000" fadeDir="5400012" kx="0" rotWithShape="0" algn="bl" stA="30000" stPos="0" sy="-100000" ky="0"/>
          </a:effectLst>
        </p:spPr>
      </p:pic>
      <p:pic>
        <p:nvPicPr>
          <p:cNvPr descr="Truong_Chinh.jpg" id="442" name="Google Shape;442;p40"/>
          <p:cNvPicPr preferRelativeResize="0"/>
          <p:nvPr/>
        </p:nvPicPr>
        <p:blipFill rotWithShape="1">
          <a:blip r:embed="rId6">
            <a:alphaModFix/>
          </a:blip>
          <a:srcRect b="0" l="0" r="0" t="0"/>
          <a:stretch/>
        </p:blipFill>
        <p:spPr>
          <a:xfrm>
            <a:off x="8458200" y="1681164"/>
            <a:ext cx="1676400" cy="1919287"/>
          </a:xfrm>
          <a:prstGeom prst="rect">
            <a:avLst/>
          </a:prstGeom>
          <a:noFill/>
          <a:ln>
            <a:noFill/>
          </a:ln>
          <a:effectLst>
            <a:outerShdw blurRad="292100" rotWithShape="0" algn="tl" dir="2700000" dist="139700">
              <a:srgbClr val="333333">
                <a:alpha val="64709"/>
              </a:srgbClr>
            </a:outerShdw>
          </a:effectLst>
        </p:spPr>
      </p:pic>
      <p:sp>
        <p:nvSpPr>
          <p:cNvPr id="443" name="Google Shape;443;p40"/>
          <p:cNvSpPr/>
          <p:nvPr/>
        </p:nvSpPr>
        <p:spPr>
          <a:xfrm>
            <a:off x="1752600" y="6096000"/>
            <a:ext cx="3048000" cy="457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Chủ tịch Hồ Chí Minh đọc Báo cáo chính trị tại Đại hội II </a:t>
            </a:r>
            <a:endParaRPr/>
          </a:p>
        </p:txBody>
      </p:sp>
      <p:sp>
        <p:nvSpPr>
          <p:cNvPr id="444" name="Google Shape;444;p40"/>
          <p:cNvSpPr/>
          <p:nvPr/>
        </p:nvSpPr>
        <p:spPr>
          <a:xfrm rot="10800000">
            <a:off x="5029200" y="2286114"/>
            <a:ext cx="457200" cy="3757500"/>
          </a:xfrm>
          <a:prstGeom prst="leftBrace">
            <a:avLst>
              <a:gd fmla="val 103990" name="adj1"/>
              <a:gd fmla="val 50000" name="adj2"/>
            </a:avLst>
          </a:prstGeom>
          <a:noFill/>
          <a:ln cap="flat" cmpd="sng" w="38100">
            <a:solidFill>
              <a:schemeClr val="accent1"/>
            </a:solidFill>
            <a:prstDash val="solid"/>
            <a:round/>
            <a:headEnd len="sm" w="sm" type="none"/>
            <a:tailEnd len="sm" w="sm" type="none"/>
          </a:ln>
          <a:effectLst>
            <a:outerShdw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txBox="1"/>
          <p:nvPr/>
        </p:nvSpPr>
        <p:spPr>
          <a:xfrm>
            <a:off x="5029200" y="2425254"/>
            <a:ext cx="161700" cy="3479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40"/>
          <p:cNvSpPr/>
          <p:nvPr/>
        </p:nvSpPr>
        <p:spPr>
          <a:xfrm>
            <a:off x="5583250" y="1906557"/>
            <a:ext cx="2667000" cy="7524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1" lang="en-US" sz="1800">
                <a:solidFill>
                  <a:schemeClr val="lt1"/>
                </a:solidFill>
                <a:latin typeface="Times New Roman"/>
                <a:ea typeface="Times New Roman"/>
                <a:cs typeface="Times New Roman"/>
                <a:sym typeface="Times New Roman"/>
              </a:rPr>
              <a:t>► Thành lập Đảng riêng ở  VN. Lấy tên là Đảng lao động VN</a:t>
            </a:r>
            <a:endParaRPr/>
          </a:p>
        </p:txBody>
      </p:sp>
      <p:sp>
        <p:nvSpPr>
          <p:cNvPr id="447" name="Google Shape;447;p40"/>
          <p:cNvSpPr/>
          <p:nvPr/>
        </p:nvSpPr>
        <p:spPr>
          <a:xfrm>
            <a:off x="5583250" y="2706999"/>
            <a:ext cx="2667000" cy="4902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1" lang="en-US" sz="1800">
                <a:solidFill>
                  <a:schemeClr val="lt1"/>
                </a:solidFill>
                <a:latin typeface="Times New Roman"/>
                <a:ea typeface="Times New Roman"/>
                <a:cs typeface="Times New Roman"/>
                <a:sym typeface="Times New Roman"/>
              </a:rPr>
              <a:t>► Đảng tuyên bố ra công khai</a:t>
            </a:r>
            <a:endParaRPr/>
          </a:p>
        </p:txBody>
      </p:sp>
      <p:sp>
        <p:nvSpPr>
          <p:cNvPr id="448" name="Google Shape;448;p40"/>
          <p:cNvSpPr/>
          <p:nvPr/>
        </p:nvSpPr>
        <p:spPr>
          <a:xfrm>
            <a:off x="5524500" y="3372736"/>
            <a:ext cx="2667000" cy="9081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1" lang="en-US" sz="1800">
                <a:solidFill>
                  <a:schemeClr val="lt1"/>
                </a:solidFill>
                <a:latin typeface="Times New Roman"/>
                <a:ea typeface="Times New Roman"/>
                <a:cs typeface="Times New Roman"/>
                <a:sym typeface="Times New Roman"/>
              </a:rPr>
              <a:t>► Thông qua chính cương của Đảng lao động VN</a:t>
            </a:r>
            <a:endParaRPr/>
          </a:p>
        </p:txBody>
      </p:sp>
      <p:sp>
        <p:nvSpPr>
          <p:cNvPr id="449" name="Google Shape;449;p40"/>
          <p:cNvSpPr/>
          <p:nvPr/>
        </p:nvSpPr>
        <p:spPr>
          <a:xfrm>
            <a:off x="8229598" y="3688332"/>
            <a:ext cx="2909400" cy="2769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Trường Chinh – Tổng Bí thư của Đảng</a:t>
            </a:r>
            <a:endParaRPr b="1" sz="1200">
              <a:solidFill>
                <a:schemeClr val="dk1"/>
              </a:solidFill>
              <a:latin typeface="Times New Roman"/>
              <a:ea typeface="Times New Roman"/>
              <a:cs typeface="Times New Roman"/>
              <a:sym typeface="Times New Roman"/>
            </a:endParaRPr>
          </a:p>
        </p:txBody>
      </p:sp>
      <p:sp>
        <p:nvSpPr>
          <p:cNvPr id="450" name="Google Shape;450;p40"/>
          <p:cNvSpPr/>
          <p:nvPr/>
        </p:nvSpPr>
        <p:spPr>
          <a:xfrm>
            <a:off x="8229600" y="6096000"/>
            <a:ext cx="2209800" cy="457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Chính cương của </a:t>
            </a:r>
            <a:endParaRPr/>
          </a:p>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Đảng Lao động Việt Nam</a:t>
            </a:r>
            <a:endParaRPr/>
          </a:p>
        </p:txBody>
      </p:sp>
      <p:sp>
        <p:nvSpPr>
          <p:cNvPr id="451" name="Google Shape;451;p40"/>
          <p:cNvSpPr txBox="1"/>
          <p:nvPr/>
        </p:nvSpPr>
        <p:spPr>
          <a:xfrm>
            <a:off x="2050472" y="1009134"/>
            <a:ext cx="6553200" cy="752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0000"/>
                </a:solidFill>
                <a:latin typeface="Times New Roman"/>
                <a:ea typeface="Times New Roman"/>
                <a:cs typeface="Times New Roman"/>
                <a:sym typeface="Times New Roman"/>
              </a:rPr>
              <a:t>ĐẠI HỘI II - “ĐẠI HỘI KHÁNG CHIẾN”</a:t>
            </a:r>
            <a:endParaRPr/>
          </a:p>
          <a:p>
            <a:pPr indent="0" lvl="0" marL="0" marR="0" rtl="0" algn="ctr">
              <a:spcBef>
                <a:spcPts val="0"/>
              </a:spcBef>
              <a:spcAft>
                <a:spcPts val="0"/>
              </a:spcAft>
              <a:buNone/>
            </a:pPr>
            <a:r>
              <a:rPr b="1" lang="en-US" sz="1800">
                <a:solidFill>
                  <a:srgbClr val="FF0000"/>
                </a:solidFill>
                <a:latin typeface="Times New Roman"/>
                <a:ea typeface="Times New Roman"/>
                <a:cs typeface="Times New Roman"/>
                <a:sym typeface="Times New Roman"/>
              </a:rPr>
              <a:t>(11 – 19/2/1951, Vinh Quang, Chiêm Hóa, Tuyên Quang)</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500"/>
                                        <p:tgtEl>
                                          <p:spTgt spid="451"/>
                                        </p:tgtEl>
                                        <p:attrNameLst>
                                          <p:attrName>ppt_w</p:attrName>
                                        </p:attrNameLst>
                                      </p:cBhvr>
                                      <p:tavLst>
                                        <p:tav fmla="" tm="0">
                                          <p:val>
                                            <p:strVal val="0"/>
                                          </p:val>
                                        </p:tav>
                                        <p:tav fmla="" tm="100000">
                                          <p:val>
                                            <p:strVal val="#ppt_w"/>
                                          </p:val>
                                        </p:tav>
                                      </p:tavLst>
                                    </p:anim>
                                    <p:anim calcmode="lin" valueType="num">
                                      <p:cBhvr additive="base">
                                        <p:cTn dur="500"/>
                                        <p:tgtEl>
                                          <p:spTgt spid="45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DSC01338.JPG" id="456" name="Google Shape;456;p41"/>
          <p:cNvPicPr preferRelativeResize="0"/>
          <p:nvPr/>
        </p:nvPicPr>
        <p:blipFill rotWithShape="1">
          <a:blip r:embed="rId3">
            <a:alphaModFix/>
          </a:blip>
          <a:srcRect b="0" l="0" r="4652" t="0"/>
          <a:stretch/>
        </p:blipFill>
        <p:spPr>
          <a:xfrm>
            <a:off x="8382000" y="4360863"/>
            <a:ext cx="1676400" cy="2043111"/>
          </a:xfrm>
          <a:prstGeom prst="rect">
            <a:avLst/>
          </a:prstGeom>
          <a:noFill/>
          <a:ln>
            <a:noFill/>
          </a:ln>
          <a:effectLst>
            <a:outerShdw blurRad="292100" rotWithShape="0" algn="tl" dir="2700000" dist="139700">
              <a:srgbClr val="333333">
                <a:alpha val="64709"/>
              </a:srgbClr>
            </a:outerShdw>
          </a:effectLst>
        </p:spPr>
      </p:pic>
      <p:pic>
        <p:nvPicPr>
          <p:cNvPr descr="Truong_Chinh.jpg" id="457" name="Google Shape;457;p41"/>
          <p:cNvPicPr preferRelativeResize="0"/>
          <p:nvPr/>
        </p:nvPicPr>
        <p:blipFill rotWithShape="1">
          <a:blip r:embed="rId4">
            <a:alphaModFix/>
          </a:blip>
          <a:srcRect b="0" l="0" r="0" t="0"/>
          <a:stretch/>
        </p:blipFill>
        <p:spPr>
          <a:xfrm>
            <a:off x="8458200" y="1681164"/>
            <a:ext cx="1676400" cy="1919287"/>
          </a:xfrm>
          <a:prstGeom prst="rect">
            <a:avLst/>
          </a:prstGeom>
          <a:noFill/>
          <a:ln>
            <a:noFill/>
          </a:ln>
          <a:effectLst>
            <a:outerShdw blurRad="292100" rotWithShape="0" algn="tl" dir="2700000" dist="139700">
              <a:srgbClr val="333333">
                <a:alpha val="64709"/>
              </a:srgbClr>
            </a:outerShdw>
          </a:effectLst>
        </p:spPr>
      </p:pic>
      <p:sp>
        <p:nvSpPr>
          <p:cNvPr id="458" name="Google Shape;458;p41"/>
          <p:cNvSpPr/>
          <p:nvPr/>
        </p:nvSpPr>
        <p:spPr>
          <a:xfrm>
            <a:off x="8229600" y="3730625"/>
            <a:ext cx="2209800" cy="457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Trường Chinh – Tổng Bí thư của Đảng</a:t>
            </a:r>
            <a:endParaRPr/>
          </a:p>
        </p:txBody>
      </p:sp>
      <p:sp>
        <p:nvSpPr>
          <p:cNvPr id="459" name="Google Shape;459;p41"/>
          <p:cNvSpPr/>
          <p:nvPr/>
        </p:nvSpPr>
        <p:spPr>
          <a:xfrm>
            <a:off x="1981200" y="808038"/>
            <a:ext cx="6858000" cy="519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CC0066"/>
              </a:buClr>
              <a:buSzPts val="2800"/>
              <a:buFont typeface="Noto Sans Symbols"/>
              <a:buNone/>
            </a:pPr>
            <a:r>
              <a:rPr b="1" lang="en-US" sz="2800">
                <a:solidFill>
                  <a:srgbClr val="CC0066"/>
                </a:solidFill>
                <a:latin typeface="Times New Roman"/>
                <a:ea typeface="Times New Roman"/>
                <a:cs typeface="Times New Roman"/>
                <a:sym typeface="Times New Roman"/>
              </a:rPr>
              <a:t>Chính cương của Đảng Lao động Việt Nam</a:t>
            </a:r>
            <a:endParaRPr/>
          </a:p>
        </p:txBody>
      </p:sp>
      <p:sp>
        <p:nvSpPr>
          <p:cNvPr id="460" name="Google Shape;460;p41"/>
          <p:cNvSpPr txBox="1"/>
          <p:nvPr/>
        </p:nvSpPr>
        <p:spPr>
          <a:xfrm>
            <a:off x="1905000" y="1600200"/>
            <a:ext cx="6172200" cy="451020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Clr>
                <a:schemeClr val="dk1"/>
              </a:buClr>
              <a:buSzPts val="2200"/>
              <a:buFont typeface="Noto Sans Symbols"/>
              <a:buNone/>
            </a:pPr>
            <a:r>
              <a:rPr b="1" lang="en-US" sz="2200">
                <a:solidFill>
                  <a:schemeClr val="dk1"/>
                </a:solidFill>
                <a:latin typeface="Times New Roman"/>
                <a:ea typeface="Times New Roman"/>
                <a:cs typeface="Times New Roman"/>
                <a:sym typeface="Times New Roman"/>
              </a:rPr>
              <a:t>- Tính chất xã hội Việt Nam:</a:t>
            </a:r>
            <a:r>
              <a:rPr b="0" lang="en-US" sz="2200">
                <a:solidFill>
                  <a:schemeClr val="dk1"/>
                </a:solidFill>
                <a:latin typeface="Times New Roman"/>
                <a:ea typeface="Times New Roman"/>
                <a:cs typeface="Times New Roman"/>
                <a:sym typeface="Times New Roman"/>
              </a:rPr>
              <a:t> </a:t>
            </a:r>
            <a:r>
              <a:rPr b="0" i="1" lang="en-US" sz="2200">
                <a:solidFill>
                  <a:schemeClr val="dk1"/>
                </a:solidFill>
                <a:latin typeface="Times New Roman"/>
                <a:ea typeface="Times New Roman"/>
                <a:cs typeface="Times New Roman"/>
                <a:sym typeface="Times New Roman"/>
              </a:rPr>
              <a:t>DCND, một phần thuộc địa &amp; nửa phong kiến. </a:t>
            </a:r>
            <a:endParaRPr/>
          </a:p>
          <a:p>
            <a:pPr indent="0" lvl="0" marL="0" marR="0" rtl="0" algn="just">
              <a:lnSpc>
                <a:spcPct val="120000"/>
              </a:lnSpc>
              <a:spcBef>
                <a:spcPts val="0"/>
              </a:spcBef>
              <a:spcAft>
                <a:spcPts val="0"/>
              </a:spcAft>
              <a:buClr>
                <a:schemeClr val="dk1"/>
              </a:buClr>
              <a:buSzPts val="2200"/>
              <a:buFont typeface="Noto Sans Symbols"/>
              <a:buNone/>
            </a:pPr>
            <a:r>
              <a:rPr b="1" lang="en-US" sz="2200">
                <a:solidFill>
                  <a:schemeClr val="dk1"/>
                </a:solidFill>
                <a:latin typeface="Times New Roman"/>
                <a:ea typeface="Times New Roman"/>
                <a:cs typeface="Times New Roman"/>
                <a:sym typeface="Times New Roman"/>
              </a:rPr>
              <a:t>- Đối tượng cách mạng:</a:t>
            </a:r>
            <a:r>
              <a:rPr b="0" lang="en-US" sz="2200">
                <a:solidFill>
                  <a:schemeClr val="dk1"/>
                </a:solidFill>
                <a:latin typeface="Times New Roman"/>
                <a:ea typeface="Times New Roman"/>
                <a:cs typeface="Times New Roman"/>
                <a:sym typeface="Times New Roman"/>
              </a:rPr>
              <a:t> </a:t>
            </a:r>
            <a:r>
              <a:rPr b="0" i="1" lang="en-US" sz="2200">
                <a:solidFill>
                  <a:schemeClr val="dk1"/>
                </a:solidFill>
                <a:latin typeface="Times New Roman"/>
                <a:ea typeface="Times New Roman"/>
                <a:cs typeface="Times New Roman"/>
                <a:sym typeface="Times New Roman"/>
              </a:rPr>
              <a:t>Đối tượng chính là CNĐQ xâm lược, cụ thể lúc này là ĐQ Pháp và bọn can thiệp Mỹ. Đối tượng phụ là phong kiến, cụ thể lúc này là phong kiến phản động.</a:t>
            </a:r>
            <a:endParaRPr b="0" sz="2200">
              <a:solidFill>
                <a:schemeClr val="dk1"/>
              </a:solidFill>
              <a:latin typeface="Times New Roman"/>
              <a:ea typeface="Times New Roman"/>
              <a:cs typeface="Times New Roman"/>
              <a:sym typeface="Times New Roman"/>
            </a:endParaRPr>
          </a:p>
          <a:p>
            <a:pPr indent="0" lvl="0" marL="0" marR="0" rtl="0" algn="just">
              <a:lnSpc>
                <a:spcPct val="120000"/>
              </a:lnSpc>
              <a:spcBef>
                <a:spcPts val="0"/>
              </a:spcBef>
              <a:spcAft>
                <a:spcPts val="0"/>
              </a:spcAft>
              <a:buClr>
                <a:schemeClr val="dk1"/>
              </a:buClr>
              <a:buSzPts val="2200"/>
              <a:buFont typeface="Noto Sans Symbols"/>
              <a:buNone/>
            </a:pPr>
            <a:r>
              <a:rPr b="1" lang="en-US" sz="2200">
                <a:solidFill>
                  <a:schemeClr val="dk1"/>
                </a:solidFill>
                <a:latin typeface="Times New Roman"/>
                <a:ea typeface="Times New Roman"/>
                <a:cs typeface="Times New Roman"/>
                <a:sym typeface="Times New Roman"/>
              </a:rPr>
              <a:t>- Nhiệm vụ cách mạng:</a:t>
            </a:r>
            <a:r>
              <a:rPr b="0" lang="en-US" sz="2200">
                <a:solidFill>
                  <a:schemeClr val="dk1"/>
                </a:solidFill>
                <a:latin typeface="Times New Roman"/>
                <a:ea typeface="Times New Roman"/>
                <a:cs typeface="Times New Roman"/>
                <a:sym typeface="Times New Roman"/>
              </a:rPr>
              <a:t> </a:t>
            </a:r>
            <a:r>
              <a:rPr b="0" i="1" lang="en-US" sz="2200">
                <a:solidFill>
                  <a:schemeClr val="dk1"/>
                </a:solidFill>
                <a:latin typeface="Times New Roman"/>
                <a:ea typeface="Times New Roman"/>
                <a:cs typeface="Times New Roman"/>
                <a:sym typeface="Times New Roman"/>
              </a:rPr>
              <a:t>Đánh đuổi đế quốc xâm lược, giành độc lập, thống nhất thực sự cho dân tộc; Xoá bỏ tàn tích phong kiến &amp; nửa phong kiến, làm cho người cày có ruộng; Phát triển cao độ dân chủ nhân dân, gây cơ sở cho CNXH.</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0" st="0"/>
                                            </p:txEl>
                                          </p:spTgt>
                                        </p:tgtEl>
                                        <p:attrNameLst>
                                          <p:attrName>style.visibility</p:attrName>
                                        </p:attrNameLst>
                                      </p:cBhvr>
                                      <p:to>
                                        <p:strVal val="visible"/>
                                      </p:to>
                                    </p:set>
                                    <p:animEffect filter="fade" transition="in">
                                      <p:cBhvr>
                                        <p:cTn dur="500"/>
                                        <p:tgtEl>
                                          <p:spTgt spid="4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1" st="1"/>
                                            </p:txEl>
                                          </p:spTgt>
                                        </p:tgtEl>
                                        <p:attrNameLst>
                                          <p:attrName>style.visibility</p:attrName>
                                        </p:attrNameLst>
                                      </p:cBhvr>
                                      <p:to>
                                        <p:strVal val="visible"/>
                                      </p:to>
                                    </p:set>
                                    <p:animEffect filter="fade" transition="in">
                                      <p:cBhvr>
                                        <p:cTn dur="500"/>
                                        <p:tgtEl>
                                          <p:spTgt spid="4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2" st="2"/>
                                            </p:txEl>
                                          </p:spTgt>
                                        </p:tgtEl>
                                        <p:attrNameLst>
                                          <p:attrName>style.visibility</p:attrName>
                                        </p:attrNameLst>
                                      </p:cBhvr>
                                      <p:to>
                                        <p:strVal val="visible"/>
                                      </p:to>
                                    </p:set>
                                    <p:animEffect filter="fade" transition="in">
                                      <p:cBhvr>
                                        <p:cTn dur="500"/>
                                        <p:tgtEl>
                                          <p:spTgt spid="46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2"/>
          <p:cNvSpPr txBox="1"/>
          <p:nvPr/>
        </p:nvSpPr>
        <p:spPr>
          <a:xfrm>
            <a:off x="2286000" y="990600"/>
            <a:ext cx="7772400" cy="5219700"/>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Noto Sans Symbols"/>
              <a:buChar char="📫"/>
            </a:pPr>
            <a:r>
              <a:rPr b="1" i="1" lang="en-US" sz="2800">
                <a:solidFill>
                  <a:schemeClr val="dk1"/>
                </a:solidFill>
                <a:latin typeface="Times New Roman"/>
                <a:ea typeface="Times New Roman"/>
                <a:cs typeface="Times New Roman"/>
                <a:sym typeface="Times New Roman"/>
              </a:rPr>
              <a:t> Động lực của cách mạng:</a:t>
            </a:r>
            <a:r>
              <a:rPr b="0" i="1" lang="en-US" sz="2800">
                <a:solidFill>
                  <a:schemeClr val="dk1"/>
                </a:solidFill>
                <a:latin typeface="Times New Roman"/>
                <a:ea typeface="Times New Roman"/>
                <a:cs typeface="Times New Roman"/>
                <a:sym typeface="Times New Roman"/>
              </a:rPr>
              <a:t> Công nhân, nông dân, TTS, TS dân tộc, địa chủ yêu nước và tiến bộ</a:t>
            </a:r>
            <a:endParaRPr/>
          </a:p>
          <a:p>
            <a:pPr indent="-177800" lvl="0" marL="0" marR="0" rtl="0" algn="just">
              <a:spcBef>
                <a:spcPts val="1400"/>
              </a:spcBef>
              <a:spcAft>
                <a:spcPts val="0"/>
              </a:spcAft>
              <a:buClr>
                <a:schemeClr val="dk1"/>
              </a:buClr>
              <a:buSzPts val="2800"/>
              <a:buFont typeface="Noto Sans Symbols"/>
              <a:buChar char="📫"/>
            </a:pPr>
            <a:r>
              <a:rPr b="0" i="1" lang="en-US" sz="2800">
                <a:solidFill>
                  <a:schemeClr val="dk1"/>
                </a:solidFill>
                <a:latin typeface="Times New Roman"/>
                <a:ea typeface="Times New Roman"/>
                <a:cs typeface="Times New Roman"/>
                <a:sym typeface="Times New Roman"/>
              </a:rPr>
              <a:t> </a:t>
            </a:r>
            <a:r>
              <a:rPr b="1" i="1" lang="en-US" sz="2800">
                <a:solidFill>
                  <a:schemeClr val="dk1"/>
                </a:solidFill>
                <a:latin typeface="Times New Roman"/>
                <a:ea typeface="Times New Roman"/>
                <a:cs typeface="Times New Roman"/>
                <a:sym typeface="Times New Roman"/>
              </a:rPr>
              <a:t>Đặc điểm cách mạng:</a:t>
            </a:r>
            <a:r>
              <a:rPr b="0" i="1" lang="en-US" sz="2800">
                <a:solidFill>
                  <a:schemeClr val="dk1"/>
                </a:solidFill>
                <a:latin typeface="Times New Roman"/>
                <a:ea typeface="Times New Roman"/>
                <a:cs typeface="Times New Roman"/>
                <a:sym typeface="Times New Roman"/>
              </a:rPr>
              <a:t> Là một cuộc cách mạng dân tộc dân chủ nhân dân</a:t>
            </a:r>
            <a:endParaRPr/>
          </a:p>
          <a:p>
            <a:pPr indent="-177800" lvl="0" marL="0" marR="0" rtl="0" algn="just">
              <a:spcBef>
                <a:spcPts val="1400"/>
              </a:spcBef>
              <a:spcAft>
                <a:spcPts val="0"/>
              </a:spcAft>
              <a:buClr>
                <a:schemeClr val="dk1"/>
              </a:buClr>
              <a:buSzPts val="2800"/>
              <a:buFont typeface="Noto Sans Symbols"/>
              <a:buChar char="📫"/>
            </a:pPr>
            <a:r>
              <a:rPr b="1" i="1" lang="en-US" sz="2800">
                <a:solidFill>
                  <a:schemeClr val="dk1"/>
                </a:solidFill>
                <a:latin typeface="Times New Roman"/>
                <a:ea typeface="Times New Roman"/>
                <a:cs typeface="Times New Roman"/>
                <a:sym typeface="Times New Roman"/>
              </a:rPr>
              <a:t> Giai cấp lãnh đạo:</a:t>
            </a:r>
            <a:r>
              <a:rPr b="0" i="1" lang="en-US" sz="2800">
                <a:solidFill>
                  <a:schemeClr val="dk1"/>
                </a:solidFill>
                <a:latin typeface="Times New Roman"/>
                <a:ea typeface="Times New Roman"/>
                <a:cs typeface="Times New Roman"/>
                <a:sym typeface="Times New Roman"/>
              </a:rPr>
              <a:t> GCCN lãnh đạo thông qua Đảng Lao Động Việt Nam</a:t>
            </a:r>
            <a:endParaRPr/>
          </a:p>
          <a:p>
            <a:pPr indent="-177800" lvl="0" marL="0" marR="0" rtl="0" algn="just">
              <a:spcBef>
                <a:spcPts val="1400"/>
              </a:spcBef>
              <a:spcAft>
                <a:spcPts val="0"/>
              </a:spcAft>
              <a:buClr>
                <a:schemeClr val="dk1"/>
              </a:buClr>
              <a:buSzPts val="2800"/>
              <a:buFont typeface="Noto Sans Symbols"/>
              <a:buChar char="📫"/>
            </a:pPr>
            <a:r>
              <a:rPr b="1" i="1" lang="en-US" sz="2800">
                <a:solidFill>
                  <a:schemeClr val="dk1"/>
                </a:solidFill>
                <a:latin typeface="Times New Roman"/>
                <a:ea typeface="Times New Roman"/>
                <a:cs typeface="Times New Roman"/>
                <a:sym typeface="Times New Roman"/>
              </a:rPr>
              <a:t> Mục tiêu cách mạng:</a:t>
            </a:r>
            <a:r>
              <a:rPr b="0" i="1" lang="en-US" sz="2800">
                <a:solidFill>
                  <a:schemeClr val="dk1"/>
                </a:solidFill>
                <a:latin typeface="Times New Roman"/>
                <a:ea typeface="Times New Roman"/>
                <a:cs typeface="Times New Roman"/>
                <a:sym typeface="Times New Roman"/>
              </a:rPr>
              <a:t> Phát triển chế độ dân chủ nhân dân, tiến lên chế độ XHCN</a:t>
            </a:r>
            <a:endParaRPr/>
          </a:p>
          <a:p>
            <a:pPr indent="-177800" lvl="0" marL="0" marR="0" rtl="0" algn="just">
              <a:spcBef>
                <a:spcPts val="1400"/>
              </a:spcBef>
              <a:spcAft>
                <a:spcPts val="0"/>
              </a:spcAft>
              <a:buClr>
                <a:schemeClr val="dk1"/>
              </a:buClr>
              <a:buSzPts val="2800"/>
              <a:buFont typeface="Noto Sans Symbols"/>
              <a:buChar char="📫"/>
            </a:pPr>
            <a:r>
              <a:rPr b="1" i="1" lang="en-US" sz="2800">
                <a:solidFill>
                  <a:schemeClr val="dk1"/>
                </a:solidFill>
                <a:latin typeface="Times New Roman"/>
                <a:ea typeface="Times New Roman"/>
                <a:cs typeface="Times New Roman"/>
                <a:sym typeface="Times New Roman"/>
              </a:rPr>
              <a:t> Quan hệ quốc tế:</a:t>
            </a:r>
            <a:r>
              <a:rPr b="0" i="1" lang="en-US" sz="2800">
                <a:solidFill>
                  <a:schemeClr val="dk1"/>
                </a:solidFill>
                <a:latin typeface="Times New Roman"/>
                <a:ea typeface="Times New Roman"/>
                <a:cs typeface="Times New Roman"/>
                <a:sym typeface="Times New Roman"/>
              </a:rPr>
              <a:t> Tranh thủ sự giúp đỡ của các nước XHCN và nhân dân thế giới</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nvSpPr>
        <p:spPr>
          <a:xfrm>
            <a:off x="1403926" y="1440872"/>
            <a:ext cx="10002981" cy="4062651"/>
          </a:xfrm>
          <a:prstGeom prst="rect">
            <a:avLst/>
          </a:prstGeom>
          <a:noFill/>
          <a:ln>
            <a:noFill/>
          </a:ln>
        </p:spPr>
        <p:txBody>
          <a:bodyPr anchorCtr="0" anchor="t" bIns="45700" lIns="91425" spcFirstLastPara="1" rIns="91425" wrap="square" tIns="45700">
            <a:spAutoFit/>
          </a:bodyPr>
          <a:lstStyle/>
          <a:p>
            <a:pPr indent="0" lvl="0" marL="306070" marR="0" rtl="0" algn="just">
              <a:lnSpc>
                <a:spcPct val="150000"/>
              </a:lnSpc>
              <a:spcBef>
                <a:spcPts val="0"/>
              </a:spcBef>
              <a:spcAft>
                <a:spcPts val="0"/>
              </a:spcAft>
              <a:buNone/>
            </a:pPr>
            <a:r>
              <a:rPr lang="en-US" sz="3200">
                <a:solidFill>
                  <a:schemeClr val="dk1"/>
                </a:solidFill>
                <a:latin typeface="Times New Roman"/>
                <a:ea typeface="Times New Roman"/>
                <a:cs typeface="Times New Roman"/>
                <a:sym typeface="Times New Roman"/>
              </a:rPr>
              <a:t>2.1.3.2. Đẩy mạnh cuộc kháng chiến về mọi mặt</a:t>
            </a:r>
            <a:endParaRPr sz="2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Đảng chủ trương mở các chiến dịch tiến công quân sự có quy mô tương đối lớn đánh vào các vùng chiếm đóng của địch ở địa bàn trung du và đồng bằng Bắc Bộ</a:t>
            </a:r>
            <a:endParaRPr sz="16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Đảng quyết định phối hợp với cách mạng Lào mở chiến dịch Thượng Lào (gồm tỉnh Hủa Phăn và Xiêng Khoảng), giúp Chính phủ kháng chiến Lào giải phóng thêm đất đai và mở rộng khu căn cứ địa, phá thế bố trí chiến lược của thực dân Pháp ở Bắc Đông Dương.</a:t>
            </a:r>
            <a:endParaRPr sz="16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Đảng, Chính phủ chỉ đạo đẩy mạnh việc chăm lo phát triển thực lực, củng cố và tăng cường sức mạnh hậu phương kháng chiến.</a:t>
            </a:r>
            <a:endParaRPr sz="16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4"/>
          <p:cNvSpPr txBox="1"/>
          <p:nvPr/>
        </p:nvSpPr>
        <p:spPr>
          <a:xfrm>
            <a:off x="1521350" y="1143001"/>
            <a:ext cx="8686800" cy="4524315"/>
          </a:xfrm>
          <a:prstGeom prst="rect">
            <a:avLst/>
          </a:prstGeom>
          <a:noFill/>
          <a:ln>
            <a:noFill/>
          </a:ln>
        </p:spPr>
        <p:txBody>
          <a:bodyPr anchorCtr="0" anchor="t" bIns="45700" lIns="91425" spcFirstLastPara="1" rIns="91425" wrap="square" tIns="45700">
            <a:spAutoFit/>
          </a:bodyPr>
          <a:lstStyle/>
          <a:p>
            <a:pPr indent="0" lvl="0" marL="306070" marR="0" rtl="0" algn="just">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2.1.3.3. Kết hợp đấu tranh quân sự và ngoại giao kết thúc thắng lợi cuộc kháng chiến</a:t>
            </a:r>
            <a:endParaRPr b="1" sz="1800">
              <a:solidFill>
                <a:schemeClr val="dk1"/>
              </a:solidFill>
              <a:latin typeface="Calibri"/>
              <a:ea typeface="Calibri"/>
              <a:cs typeface="Calibri"/>
              <a:sym typeface="Calibri"/>
            </a:endParaRPr>
          </a:p>
          <a:p>
            <a:pPr indent="0" lvl="0" marL="306070" marR="0" rtl="0" algn="just">
              <a:lnSpc>
                <a:spcPct val="150000"/>
              </a:lnSpc>
              <a:spcBef>
                <a:spcPts val="0"/>
              </a:spcBef>
              <a:spcAft>
                <a:spcPts val="0"/>
              </a:spcAft>
              <a:buNone/>
            </a:pPr>
            <a:r>
              <a:rPr b="1" lang="en-US" sz="1800">
                <a:solidFill>
                  <a:schemeClr val="dk1"/>
                </a:solidFill>
                <a:latin typeface="Times New Roman"/>
                <a:ea typeface="Times New Roman"/>
                <a:cs typeface="Times New Roman"/>
                <a:sym typeface="Times New Roman"/>
              </a:rPr>
              <a:t>- “Kế hoạch Nava” (1953):</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Kế hoạch Nava dự kiến thực hiện trong vòng 18 tháng nhằm “chuyển bại thành thắng”.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Nava chủ trương tăng cường tập trung binh lực, hình thành những “quả đấm thép” để quyết chiến với chủ lực của Việt Minh.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Trong quá trình triển khai kế hoạch, Nava đã từng bước biến Điện Biên Phủ-một địa danh vùng Tây Bắc Việt Nam trở thành một căn cứ quân sự khổng lồ và là trung tâm điểm của kế hoạch, một “pháo đài khổng lồ không thể công phá”, được giới quân sự, chính trị Pháp-Mỹ đánh giá là “một cỗ máy để nghiền Việt Minh”. </a:t>
            </a:r>
            <a:endParaRPr sz="14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5"/>
          <p:cNvSpPr txBox="1"/>
          <p:nvPr/>
        </p:nvSpPr>
        <p:spPr>
          <a:xfrm>
            <a:off x="3851563" y="307463"/>
            <a:ext cx="8081819" cy="632480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1800"/>
              <a:buFont typeface="Times New Roman"/>
              <a:buChar char="-"/>
            </a:pPr>
            <a:r>
              <a:rPr b="1" lang="en-US" sz="1800">
                <a:solidFill>
                  <a:srgbClr val="000000"/>
                </a:solidFill>
                <a:latin typeface="Times New Roman"/>
                <a:ea typeface="Times New Roman"/>
                <a:cs typeface="Times New Roman"/>
                <a:sym typeface="Times New Roman"/>
              </a:rPr>
              <a:t>Cuộc tiến công chiến lược Đông Xuân 1953- 1954  và chiến dịch Điện Biên Phủ của Đảng:</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Cuối tháng 9-1953, Bộ Chính trị họp bàn và thông qua chủ trương tác chiến chiến lược Đông Xuân 1953-1954, nhằm tiêu diệt sinh lực địch, bồi dưỡng lực lượng của ta, giữ vững thế chủ động, buộc địch phải phân tán lực lượng để đối phó.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Ngày 6-12-1953, Bộ Chính trị đã quyết định mở chiến dịch Điện Biên Phủ.</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Lực lượng quân sự tổ chức nghi binh, kéo dãn lực lượng địch, mở nhiều cuộc tấn công địch đồng loạt trên các hướng chiến lược quan trọng.</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Lực lượng kháng chiến quyết định phát động phong trào quần chúng đấu tranh triệt để giảm tô, giảm tức và tiến hành cải cách ruộng đất</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Trên toàn chiến trường Đông Dương, quân và dân ta cũng giành thêm nhiều thắng lợi to lớn trên các mặt trận kinh tế, chính trị, quân sự ở cả vùng đồng bằng, trung du Bắc Bộ, mặt trận Bình Trị Thiên, Nam Trung Bộ và Nam Bộ.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Chiến thắng vĩ đại ở Điện Biên Phủ là thắng lợi của ý chí và khát vọng độc lập, tự do của nhân dân Việt Nam mà nòng cốt là lực lượng Quân đội nhân dân anh hùng.</a:t>
            </a:r>
            <a:endParaRPr sz="1400">
              <a:solidFill>
                <a:schemeClr val="dk1"/>
              </a:solidFill>
              <a:latin typeface="Calibri"/>
              <a:ea typeface="Calibri"/>
              <a:cs typeface="Calibri"/>
              <a:sym typeface="Calibri"/>
            </a:endParaRPr>
          </a:p>
        </p:txBody>
      </p:sp>
      <p:pic>
        <p:nvPicPr>
          <p:cNvPr descr="C:\Users\ADMIN\Pictures\Screenshots\Screenshot (1302).png" id="481" name="Google Shape;481;p45"/>
          <p:cNvPicPr preferRelativeResize="0"/>
          <p:nvPr/>
        </p:nvPicPr>
        <p:blipFill rotWithShape="1">
          <a:blip r:embed="rId3">
            <a:alphaModFix/>
          </a:blip>
          <a:srcRect b="0" l="0" r="0" t="0"/>
          <a:stretch/>
        </p:blipFill>
        <p:spPr>
          <a:xfrm>
            <a:off x="-1" y="307470"/>
            <a:ext cx="3953165" cy="655204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6"/>
          <p:cNvSpPr txBox="1"/>
          <p:nvPr/>
        </p:nvSpPr>
        <p:spPr>
          <a:xfrm>
            <a:off x="1752600" y="1294686"/>
            <a:ext cx="8610600" cy="480131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1800"/>
              <a:buFont typeface="Times New Roman"/>
              <a:buChar char="-"/>
            </a:pPr>
            <a:r>
              <a:rPr b="1" lang="en-US" sz="1800">
                <a:solidFill>
                  <a:srgbClr val="000000"/>
                </a:solidFill>
                <a:latin typeface="Times New Roman"/>
                <a:ea typeface="Times New Roman"/>
                <a:cs typeface="Times New Roman"/>
                <a:sym typeface="Times New Roman"/>
              </a:rPr>
              <a:t>Cuộc đấu tranh trên mặt trận ngoại giao và Hiệp định đình chỉ chiến sự ở Việt Nam, Bản Tuyên bố cuối cùng về vấn đề lập lại hòa bình ở Đông Dương ngày 21-7-1954:</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Từ cuối năm 1953, Chủ tịch Hồ Chí Minh tuyên bố về lập trường của Việt Nam, mở đường cho đấu tranh ngoại giao tại </a:t>
            </a:r>
            <a:r>
              <a:rPr i="1" lang="en-US" sz="1800">
                <a:solidFill>
                  <a:srgbClr val="000000"/>
                </a:solidFill>
                <a:latin typeface="Times New Roman"/>
                <a:ea typeface="Times New Roman"/>
                <a:cs typeface="Times New Roman"/>
                <a:sym typeface="Times New Roman"/>
              </a:rPr>
              <a:t>Hội nghị Giơnevơ (Thụy Sỹ)</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Ngày 7-5-1954, Điện Biên Phủ thất thủ, Chính phủ Pháp đồng ý triệu tập Hội nghị Giơnevơ bàn về chấm dứt chiến tranh lập lại hòa bình ở Đông Dương với sự tham gia của các bên liên quan.</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Trong 75 ngày đàm phán, trải qua 8 phiên họp toàn thể, 23 phiên họp hẹp, ta đồng ý ký kết với Pháp bản </a:t>
            </a:r>
            <a:r>
              <a:rPr i="1" lang="en-US" sz="1800">
                <a:solidFill>
                  <a:srgbClr val="000000"/>
                </a:solidFill>
                <a:latin typeface="Times New Roman"/>
                <a:ea typeface="Times New Roman"/>
                <a:cs typeface="Times New Roman"/>
                <a:sym typeface="Times New Roman"/>
              </a:rPr>
              <a:t>Hiệp định đình chỉ chiến sự ở Việt Nam </a:t>
            </a:r>
            <a:r>
              <a:rPr lang="en-US" sz="1800">
                <a:solidFill>
                  <a:srgbClr val="000000"/>
                </a:solidFill>
                <a:latin typeface="Times New Roman"/>
                <a:ea typeface="Times New Roman"/>
                <a:cs typeface="Times New Roman"/>
                <a:sym typeface="Times New Roman"/>
              </a:rPr>
              <a:t>vào ngày 21-7-1954.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Hội nghị Giơnevơ đã thông qua </a:t>
            </a:r>
            <a:r>
              <a:rPr i="1" lang="en-US" sz="1800">
                <a:solidFill>
                  <a:srgbClr val="000000"/>
                </a:solidFill>
                <a:latin typeface="Times New Roman"/>
                <a:ea typeface="Times New Roman"/>
                <a:cs typeface="Times New Roman"/>
                <a:sym typeface="Times New Roman"/>
              </a:rPr>
              <a:t>Bản Tuyên bố cuối cùng về vấn đề lập lại hòa bình ở Đông Dương</a:t>
            </a:r>
            <a:r>
              <a:rPr lang="en-US" sz="1800">
                <a:solidFill>
                  <a:srgbClr val="000000"/>
                </a:solidFill>
                <a:latin typeface="Times New Roman"/>
                <a:ea typeface="Times New Roman"/>
                <a:cs typeface="Times New Roman"/>
                <a:sym typeface="Times New Roman"/>
              </a:rPr>
              <a:t> có chữ ký của các bên (riêng phía đại biểu Mỹ không ký). </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grpSp>
        <p:nvGrpSpPr>
          <p:cNvPr id="491" name="Google Shape;491;p47"/>
          <p:cNvGrpSpPr/>
          <p:nvPr/>
        </p:nvGrpSpPr>
        <p:grpSpPr>
          <a:xfrm>
            <a:off x="1981201" y="990600"/>
            <a:ext cx="8259763" cy="2362200"/>
            <a:chOff x="457200" y="2362200"/>
            <a:chExt cx="8259762" cy="2743200"/>
          </a:xfrm>
        </p:grpSpPr>
        <p:sp>
          <p:nvSpPr>
            <p:cNvPr id="492" name="Google Shape;492;p47"/>
            <p:cNvSpPr/>
            <p:nvPr/>
          </p:nvSpPr>
          <p:spPr>
            <a:xfrm>
              <a:off x="6857999" y="4299770"/>
              <a:ext cx="1550988" cy="792726"/>
            </a:xfrm>
            <a:prstGeom prst="rect">
              <a:avLst/>
            </a:prstGeom>
            <a:solidFill>
              <a:schemeClr val="dk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Cổ vũ phong trào CMTG</a:t>
              </a:r>
              <a:endParaRPr/>
            </a:p>
          </p:txBody>
        </p:sp>
        <p:sp>
          <p:nvSpPr>
            <p:cNvPr id="493" name="Google Shape;493;p47"/>
            <p:cNvSpPr/>
            <p:nvPr/>
          </p:nvSpPr>
          <p:spPr>
            <a:xfrm>
              <a:off x="838200" y="4288709"/>
              <a:ext cx="1543050" cy="816691"/>
            </a:xfrm>
            <a:prstGeom prst="rect">
              <a:avLst/>
            </a:prstGeom>
            <a:solidFill>
              <a:schemeClr val="accent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Đánh thắng</a:t>
              </a:r>
              <a:endParaRPr/>
            </a:p>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đế quốc lớn</a:t>
              </a:r>
              <a:endParaRPr/>
            </a:p>
          </p:txBody>
        </p:sp>
        <p:sp>
          <p:nvSpPr>
            <p:cNvPr id="494" name="Google Shape;494;p47"/>
            <p:cNvSpPr/>
            <p:nvPr/>
          </p:nvSpPr>
          <p:spPr>
            <a:xfrm>
              <a:off x="2797175" y="4318205"/>
              <a:ext cx="1658938" cy="761385"/>
            </a:xfrm>
            <a:prstGeom prst="rect">
              <a:avLst/>
            </a:prstGeom>
            <a:solidFill>
              <a:schemeClr val="accent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Giải phóng </a:t>
              </a:r>
              <a:endParaRPr/>
            </a:p>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miền Bắc</a:t>
              </a:r>
              <a:endParaRPr/>
            </a:p>
          </p:txBody>
        </p:sp>
        <p:grpSp>
          <p:nvGrpSpPr>
            <p:cNvPr id="495" name="Google Shape;495;p47"/>
            <p:cNvGrpSpPr/>
            <p:nvPr/>
          </p:nvGrpSpPr>
          <p:grpSpPr>
            <a:xfrm>
              <a:off x="1654175" y="3201015"/>
              <a:ext cx="1982788" cy="1106130"/>
              <a:chOff x="1730375" y="3963015"/>
              <a:chExt cx="1982788" cy="1106130"/>
            </a:xfrm>
          </p:grpSpPr>
          <p:grpSp>
            <p:nvGrpSpPr>
              <p:cNvPr id="496" name="Google Shape;496;p47"/>
              <p:cNvGrpSpPr/>
              <p:nvPr/>
            </p:nvGrpSpPr>
            <p:grpSpPr>
              <a:xfrm>
                <a:off x="1730375" y="4724401"/>
                <a:ext cx="1982788" cy="344744"/>
                <a:chOff x="1730375" y="4547921"/>
                <a:chExt cx="1982788" cy="521498"/>
              </a:xfrm>
            </p:grpSpPr>
            <p:cxnSp>
              <p:nvCxnSpPr>
                <p:cNvPr id="497" name="Google Shape;497;p47"/>
                <p:cNvCxnSpPr/>
                <p:nvPr/>
              </p:nvCxnSpPr>
              <p:spPr>
                <a:xfrm>
                  <a:off x="1752600" y="4559076"/>
                  <a:ext cx="1960563" cy="0"/>
                </a:xfrm>
                <a:prstGeom prst="straightConnector1">
                  <a:avLst/>
                </a:prstGeom>
                <a:noFill/>
                <a:ln cap="flat" cmpd="sng" w="19050">
                  <a:solidFill>
                    <a:schemeClr val="accent1"/>
                  </a:solidFill>
                  <a:prstDash val="solid"/>
                  <a:miter lim="800000"/>
                  <a:headEnd len="med" w="med" type="none"/>
                  <a:tailEnd len="med" w="med" type="none"/>
                </a:ln>
              </p:spPr>
            </p:cxnSp>
            <p:cxnSp>
              <p:nvCxnSpPr>
                <p:cNvPr id="498" name="Google Shape;498;p47"/>
                <p:cNvCxnSpPr/>
                <p:nvPr/>
              </p:nvCxnSpPr>
              <p:spPr>
                <a:xfrm>
                  <a:off x="3690938" y="4547921"/>
                  <a:ext cx="0" cy="521498"/>
                </a:xfrm>
                <a:prstGeom prst="straightConnector1">
                  <a:avLst/>
                </a:prstGeom>
                <a:noFill/>
                <a:ln cap="flat" cmpd="sng" w="19050">
                  <a:solidFill>
                    <a:schemeClr val="accent1"/>
                  </a:solidFill>
                  <a:prstDash val="solid"/>
                  <a:miter lim="800000"/>
                  <a:headEnd len="med" w="med" type="none"/>
                  <a:tailEnd len="med" w="med" type="triangle"/>
                </a:ln>
              </p:spPr>
            </p:cxnSp>
            <p:cxnSp>
              <p:nvCxnSpPr>
                <p:cNvPr id="499" name="Google Shape;499;p47"/>
                <p:cNvCxnSpPr/>
                <p:nvPr/>
              </p:nvCxnSpPr>
              <p:spPr>
                <a:xfrm>
                  <a:off x="1730375" y="4547921"/>
                  <a:ext cx="0" cy="521498"/>
                </a:xfrm>
                <a:prstGeom prst="straightConnector1">
                  <a:avLst/>
                </a:prstGeom>
                <a:noFill/>
                <a:ln cap="flat" cmpd="sng" w="19050">
                  <a:solidFill>
                    <a:schemeClr val="accent1"/>
                  </a:solidFill>
                  <a:prstDash val="solid"/>
                  <a:miter lim="800000"/>
                  <a:headEnd len="med" w="med" type="none"/>
                  <a:tailEnd len="med" w="med" type="triangle"/>
                </a:ln>
              </p:spPr>
            </p:cxnSp>
          </p:grpSp>
          <p:cxnSp>
            <p:nvCxnSpPr>
              <p:cNvPr id="500" name="Google Shape;500;p47"/>
              <p:cNvCxnSpPr/>
              <p:nvPr/>
            </p:nvCxnSpPr>
            <p:spPr>
              <a:xfrm>
                <a:off x="2743200" y="3963015"/>
                <a:ext cx="0" cy="781665"/>
              </a:xfrm>
              <a:prstGeom prst="straightConnector1">
                <a:avLst/>
              </a:prstGeom>
              <a:noFill/>
              <a:ln cap="flat" cmpd="sng" w="19050">
                <a:solidFill>
                  <a:schemeClr val="accent1"/>
                </a:solidFill>
                <a:prstDash val="solid"/>
                <a:miter lim="800000"/>
                <a:headEnd len="med" w="med" type="none"/>
                <a:tailEnd len="med" w="med" type="none"/>
              </a:ln>
            </p:spPr>
          </p:cxnSp>
        </p:grpSp>
        <p:sp>
          <p:nvSpPr>
            <p:cNvPr id="501" name="Google Shape;501;p47"/>
            <p:cNvSpPr/>
            <p:nvPr/>
          </p:nvSpPr>
          <p:spPr>
            <a:xfrm>
              <a:off x="4765674" y="4288709"/>
              <a:ext cx="1558925" cy="790882"/>
            </a:xfrm>
            <a:prstGeom prst="rect">
              <a:avLst/>
            </a:prstGeom>
            <a:solidFill>
              <a:schemeClr val="dk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Times New Roman"/>
                  <a:ea typeface="Times New Roman"/>
                  <a:cs typeface="Times New Roman"/>
                  <a:sym typeface="Times New Roman"/>
                </a:rPr>
                <a:t>Sự sụp đổ của CNTD cũ</a:t>
              </a:r>
              <a:endParaRPr/>
            </a:p>
          </p:txBody>
        </p:sp>
        <p:cxnSp>
          <p:nvCxnSpPr>
            <p:cNvPr id="502" name="Google Shape;502;p47"/>
            <p:cNvCxnSpPr/>
            <p:nvPr/>
          </p:nvCxnSpPr>
          <p:spPr>
            <a:xfrm>
              <a:off x="6553199" y="3224981"/>
              <a:ext cx="0" cy="661834"/>
            </a:xfrm>
            <a:prstGeom prst="straightConnector1">
              <a:avLst/>
            </a:prstGeom>
            <a:noFill/>
            <a:ln cap="flat" cmpd="sng" w="19050">
              <a:solidFill>
                <a:schemeClr val="dk1"/>
              </a:solidFill>
              <a:prstDash val="solid"/>
              <a:miter lim="800000"/>
              <a:headEnd len="med" w="med" type="none"/>
              <a:tailEnd len="med" w="med" type="none"/>
            </a:ln>
          </p:spPr>
        </p:cxnSp>
        <p:sp>
          <p:nvSpPr>
            <p:cNvPr id="503" name="Google Shape;503;p47"/>
            <p:cNvSpPr/>
            <p:nvPr/>
          </p:nvSpPr>
          <p:spPr>
            <a:xfrm>
              <a:off x="457200" y="2362200"/>
              <a:ext cx="4419599" cy="838815"/>
            </a:xfrm>
            <a:prstGeom prst="flowChartDecision">
              <a:avLst/>
            </a:prstGeom>
            <a:noFill/>
            <a:ln cap="flat" cmpd="sng" w="381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ĐỐI VỚI </a:t>
              </a:r>
              <a:endParaRPr/>
            </a:p>
            <a:p>
              <a:pPr indent="0" lvl="0" marL="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VIỆT NAM</a:t>
              </a:r>
              <a:endParaRPr/>
            </a:p>
          </p:txBody>
        </p:sp>
        <p:sp>
          <p:nvSpPr>
            <p:cNvPr id="504" name="Google Shape;504;p47"/>
            <p:cNvSpPr/>
            <p:nvPr/>
          </p:nvSpPr>
          <p:spPr>
            <a:xfrm>
              <a:off x="4343400" y="2362200"/>
              <a:ext cx="4373562" cy="838815"/>
            </a:xfrm>
            <a:prstGeom prst="flowChartDecision">
              <a:avLst/>
            </a:prstGeom>
            <a:noFill/>
            <a:ln cap="flat" cmpd="sng" w="38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ĐỐI VỚI </a:t>
              </a:r>
              <a:endParaRPr/>
            </a:p>
            <a:p>
              <a:pPr indent="0" lvl="0" marL="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THẾ GIỚI</a:t>
              </a:r>
              <a:endParaRPr/>
            </a:p>
          </p:txBody>
        </p:sp>
        <p:grpSp>
          <p:nvGrpSpPr>
            <p:cNvPr id="505" name="Google Shape;505;p47"/>
            <p:cNvGrpSpPr/>
            <p:nvPr/>
          </p:nvGrpSpPr>
          <p:grpSpPr>
            <a:xfrm>
              <a:off x="5500687" y="3899720"/>
              <a:ext cx="2111375" cy="401893"/>
              <a:chOff x="5576887" y="4530901"/>
              <a:chExt cx="2111375" cy="519859"/>
            </a:xfrm>
          </p:grpSpPr>
          <p:cxnSp>
            <p:nvCxnSpPr>
              <p:cNvPr id="506" name="Google Shape;506;p47"/>
              <p:cNvCxnSpPr/>
              <p:nvPr/>
            </p:nvCxnSpPr>
            <p:spPr>
              <a:xfrm>
                <a:off x="5592762" y="4530901"/>
                <a:ext cx="0" cy="519859"/>
              </a:xfrm>
              <a:prstGeom prst="straightConnector1">
                <a:avLst/>
              </a:prstGeom>
              <a:noFill/>
              <a:ln cap="flat" cmpd="sng" w="19050">
                <a:solidFill>
                  <a:schemeClr val="dk1"/>
                </a:solidFill>
                <a:prstDash val="solid"/>
                <a:miter lim="800000"/>
                <a:headEnd len="med" w="med" type="none"/>
                <a:tailEnd len="med" w="med" type="triangle"/>
              </a:ln>
            </p:spPr>
          </p:cxnSp>
          <p:cxnSp>
            <p:nvCxnSpPr>
              <p:cNvPr id="507" name="Google Shape;507;p47"/>
              <p:cNvCxnSpPr/>
              <p:nvPr/>
            </p:nvCxnSpPr>
            <p:spPr>
              <a:xfrm>
                <a:off x="7681912" y="4530901"/>
                <a:ext cx="0" cy="519859"/>
              </a:xfrm>
              <a:prstGeom prst="straightConnector1">
                <a:avLst/>
              </a:prstGeom>
              <a:noFill/>
              <a:ln cap="flat" cmpd="sng" w="19050">
                <a:solidFill>
                  <a:schemeClr val="dk1"/>
                </a:solidFill>
                <a:prstDash val="solid"/>
                <a:miter lim="800000"/>
                <a:headEnd len="med" w="med" type="none"/>
                <a:tailEnd len="med" w="med" type="triangle"/>
              </a:ln>
            </p:spPr>
          </p:cxnSp>
          <p:cxnSp>
            <p:nvCxnSpPr>
              <p:cNvPr id="508" name="Google Shape;508;p47"/>
              <p:cNvCxnSpPr/>
              <p:nvPr/>
            </p:nvCxnSpPr>
            <p:spPr>
              <a:xfrm>
                <a:off x="5576887" y="4530901"/>
                <a:ext cx="2111375" cy="0"/>
              </a:xfrm>
              <a:prstGeom prst="straightConnector1">
                <a:avLst/>
              </a:prstGeom>
              <a:noFill/>
              <a:ln cap="flat" cmpd="sng" w="19050">
                <a:solidFill>
                  <a:schemeClr val="dk1"/>
                </a:solidFill>
                <a:prstDash val="solid"/>
                <a:miter lim="800000"/>
                <a:headEnd len="med" w="med" type="none"/>
                <a:tailEnd len="med" w="med" type="none"/>
              </a:ln>
            </p:spPr>
          </p:cxnSp>
        </p:grpSp>
      </p:grpSp>
      <p:pic>
        <p:nvPicPr>
          <p:cNvPr descr="DIEN BIEN PHU CHIEN THANG.jpg" id="509" name="Google Shape;509;p47"/>
          <p:cNvPicPr preferRelativeResize="0"/>
          <p:nvPr/>
        </p:nvPicPr>
        <p:blipFill rotWithShape="1">
          <a:blip r:embed="rId3">
            <a:alphaModFix/>
          </a:blip>
          <a:srcRect b="11133" l="8170" r="7843" t="4232"/>
          <a:stretch/>
        </p:blipFill>
        <p:spPr>
          <a:xfrm>
            <a:off x="2154239" y="3740150"/>
            <a:ext cx="2611119" cy="1828800"/>
          </a:xfrm>
          <a:prstGeom prst="ellipse">
            <a:avLst/>
          </a:prstGeom>
          <a:noFill/>
          <a:ln>
            <a:noFill/>
          </a:ln>
        </p:spPr>
      </p:pic>
      <p:pic>
        <p:nvPicPr>
          <p:cNvPr descr="Phap rut khoi HP.jpg" id="510" name="Google Shape;510;p47"/>
          <p:cNvPicPr preferRelativeResize="0"/>
          <p:nvPr/>
        </p:nvPicPr>
        <p:blipFill rotWithShape="1">
          <a:blip r:embed="rId4">
            <a:alphaModFix/>
          </a:blip>
          <a:srcRect b="0" l="0" r="24349" t="0"/>
          <a:stretch/>
        </p:blipFill>
        <p:spPr>
          <a:xfrm>
            <a:off x="7716838" y="3740150"/>
            <a:ext cx="2711330" cy="1828800"/>
          </a:xfrm>
          <a:prstGeom prst="ellipse">
            <a:avLst/>
          </a:prstGeom>
          <a:noFill/>
          <a:ln>
            <a:noFill/>
          </a:ln>
        </p:spPr>
      </p:pic>
      <p:pic>
        <p:nvPicPr>
          <p:cNvPr descr="HN Gionevo2.jpg" id="511" name="Google Shape;511;p47"/>
          <p:cNvPicPr preferRelativeResize="0"/>
          <p:nvPr/>
        </p:nvPicPr>
        <p:blipFill rotWithShape="1">
          <a:blip r:embed="rId5">
            <a:alphaModFix/>
          </a:blip>
          <a:srcRect b="9000" l="0" r="0" t="0"/>
          <a:stretch/>
        </p:blipFill>
        <p:spPr>
          <a:xfrm>
            <a:off x="5114926" y="3667125"/>
            <a:ext cx="1959429" cy="2057400"/>
          </a:xfrm>
          <a:prstGeom prst="ellipse">
            <a:avLst/>
          </a:prstGeom>
          <a:noFill/>
          <a:ln>
            <a:noFill/>
          </a:ln>
        </p:spPr>
      </p:pic>
      <p:sp>
        <p:nvSpPr>
          <p:cNvPr id="512" name="Google Shape;512;p47">
            <a:hlinkClick r:id="rId6"/>
          </p:cNvPr>
          <p:cNvSpPr/>
          <p:nvPr/>
        </p:nvSpPr>
        <p:spPr>
          <a:xfrm>
            <a:off x="2286000" y="5867401"/>
            <a:ext cx="2209800" cy="466725"/>
          </a:xfrm>
          <a:prstGeom prst="rect">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PHIM VỀ CHIẾN DỊCH </a:t>
            </a:r>
            <a:endParaRPr/>
          </a:p>
          <a:p>
            <a:pPr indent="0" lvl="0" marL="0" marR="0" rtl="0" algn="ctr">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ĐIỆN BIÊN PHỦ (7/5/1954)</a:t>
            </a:r>
            <a:endParaRPr/>
          </a:p>
        </p:txBody>
      </p:sp>
      <p:sp>
        <p:nvSpPr>
          <p:cNvPr id="513" name="Google Shape;513;p47"/>
          <p:cNvSpPr/>
          <p:nvPr/>
        </p:nvSpPr>
        <p:spPr>
          <a:xfrm>
            <a:off x="2269570" y="257315"/>
            <a:ext cx="960957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Arial"/>
                <a:ea typeface="Arial"/>
                <a:cs typeface="Arial"/>
                <a:sym typeface="Arial"/>
              </a:rPr>
              <a:t>2.1.4. Ý nghĩa lịch sử và kinh nghiệm của Đảng về lãnh đạo kháng chiến</a:t>
            </a:r>
            <a:endParaRPr b="1" sz="2000">
              <a:solidFill>
                <a:srgbClr val="FF0000"/>
              </a:solidFill>
              <a:latin typeface="Arial"/>
              <a:ea typeface="Arial"/>
              <a:cs typeface="Arial"/>
              <a:sym typeface="Arial"/>
            </a:endParaRPr>
          </a:p>
          <a:p>
            <a:pPr indent="0" lvl="0" marL="0" marR="0" rtl="0" algn="l">
              <a:spcBef>
                <a:spcPts val="0"/>
              </a:spcBef>
              <a:spcAft>
                <a:spcPts val="0"/>
              </a:spcAft>
              <a:buClr>
                <a:schemeClr val="dk1"/>
              </a:buClr>
              <a:buSzPts val="2000"/>
              <a:buFont typeface="Calibri"/>
              <a:buNone/>
            </a:pPr>
            <a:r>
              <a:t/>
            </a:r>
            <a:endParaRPr b="1" sz="2000">
              <a:solidFill>
                <a:srgbClr val="FF0000"/>
              </a:solidFill>
              <a:latin typeface="Arial"/>
              <a:ea typeface="Arial"/>
              <a:cs typeface="Arial"/>
              <a:sym typeface="Arial"/>
            </a:endParaRPr>
          </a:p>
        </p:txBody>
      </p:sp>
      <p:sp>
        <p:nvSpPr>
          <p:cNvPr id="514" name="Google Shape;514;p47"/>
          <p:cNvSpPr txBox="1"/>
          <p:nvPr/>
        </p:nvSpPr>
        <p:spPr>
          <a:xfrm>
            <a:off x="5105400" y="5791200"/>
            <a:ext cx="21336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1" lang="en-US" sz="1800">
                <a:solidFill>
                  <a:schemeClr val="dk1"/>
                </a:solidFill>
                <a:latin typeface="Times New Roman"/>
                <a:ea typeface="Times New Roman"/>
                <a:cs typeface="Times New Roman"/>
                <a:sym typeface="Times New Roman"/>
              </a:rPr>
              <a:t>Hiệp định Giơnevơ được ký (21/7/1954)</a:t>
            </a:r>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grpSp>
        <p:nvGrpSpPr>
          <p:cNvPr id="519" name="Google Shape;519;p48"/>
          <p:cNvGrpSpPr/>
          <p:nvPr/>
        </p:nvGrpSpPr>
        <p:grpSpPr>
          <a:xfrm>
            <a:off x="3505200" y="1828801"/>
            <a:ext cx="6181042" cy="4735513"/>
            <a:chOff x="3600" y="1608"/>
            <a:chExt cx="6535" cy="5134"/>
          </a:xfrm>
        </p:grpSpPr>
        <p:sp>
          <p:nvSpPr>
            <p:cNvPr id="520" name="Google Shape;520;p48"/>
            <p:cNvSpPr/>
            <p:nvPr/>
          </p:nvSpPr>
          <p:spPr>
            <a:xfrm>
              <a:off x="6629" y="2176"/>
              <a:ext cx="3506" cy="2258"/>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3. NGÀY CÀNG HOÀN THIỆN PHƯƠNG THỨC LÃNH ĐẠO, TỔ CHỨC ĐIỀU HÀNH KHÁNG CHIẾN PHÙ HỢP</a:t>
              </a:r>
              <a:endParaRPr b="1" sz="1800">
                <a:solidFill>
                  <a:srgbClr val="000000"/>
                </a:solidFill>
                <a:latin typeface="Times New Roman"/>
                <a:ea typeface="Times New Roman"/>
                <a:cs typeface="Times New Roman"/>
                <a:sym typeface="Times New Roman"/>
              </a:endParaRPr>
            </a:p>
          </p:txBody>
        </p:sp>
        <p:sp>
          <p:nvSpPr>
            <p:cNvPr id="521" name="Google Shape;521;p48"/>
            <p:cNvSpPr/>
            <p:nvPr/>
          </p:nvSpPr>
          <p:spPr>
            <a:xfrm>
              <a:off x="6420" y="4499"/>
              <a:ext cx="2256" cy="216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5. COI TRỌNG CÔNG TÁC XÂY DỰNG ĐẢNG</a:t>
              </a:r>
              <a:endParaRPr b="1" sz="1800">
                <a:solidFill>
                  <a:srgbClr val="000000"/>
                </a:solidFill>
                <a:latin typeface="Times New Roman"/>
                <a:ea typeface="Times New Roman"/>
                <a:cs typeface="Times New Roman"/>
                <a:sym typeface="Times New Roman"/>
              </a:endParaRPr>
            </a:p>
          </p:txBody>
        </p:sp>
        <p:sp>
          <p:nvSpPr>
            <p:cNvPr id="522" name="Google Shape;522;p48"/>
            <p:cNvSpPr/>
            <p:nvPr/>
          </p:nvSpPr>
          <p:spPr>
            <a:xfrm>
              <a:off x="4325" y="4582"/>
              <a:ext cx="2304" cy="216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4.XÂY DỰNG VÀ PHÁT TRIỂN LỰC LƯỢNG VŨ TRANG</a:t>
              </a:r>
              <a:endParaRPr b="1" sz="1800">
                <a:solidFill>
                  <a:srgbClr val="000000"/>
                </a:solidFill>
                <a:latin typeface="Times New Roman"/>
                <a:ea typeface="Times New Roman"/>
                <a:cs typeface="Times New Roman"/>
                <a:sym typeface="Times New Roman"/>
              </a:endParaRPr>
            </a:p>
          </p:txBody>
        </p:sp>
        <p:sp>
          <p:nvSpPr>
            <p:cNvPr id="523" name="Google Shape;523;p48"/>
            <p:cNvSpPr/>
            <p:nvPr/>
          </p:nvSpPr>
          <p:spPr>
            <a:xfrm>
              <a:off x="5211" y="1608"/>
              <a:ext cx="2304" cy="216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1. ĐỀ RA ĐƯỜNG LỐI ĐÚNG ĐẮN, SÁNG TẠO, PHÙ HỢP</a:t>
              </a:r>
              <a:endParaRPr b="1" sz="1800">
                <a:solidFill>
                  <a:srgbClr val="000000"/>
                </a:solidFill>
                <a:latin typeface="Times New Roman"/>
                <a:ea typeface="Times New Roman"/>
                <a:cs typeface="Times New Roman"/>
                <a:sym typeface="Times New Roman"/>
              </a:endParaRPr>
            </a:p>
          </p:txBody>
        </p:sp>
        <p:sp>
          <p:nvSpPr>
            <p:cNvPr id="524" name="Google Shape;524;p48"/>
            <p:cNvSpPr/>
            <p:nvPr/>
          </p:nvSpPr>
          <p:spPr>
            <a:xfrm>
              <a:off x="3600" y="2765"/>
              <a:ext cx="2304" cy="216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800">
                  <a:solidFill>
                    <a:srgbClr val="080808"/>
                  </a:solidFill>
                  <a:latin typeface="Times New Roman"/>
                  <a:ea typeface="Times New Roman"/>
                  <a:cs typeface="Times New Roman"/>
                  <a:sym typeface="Times New Roman"/>
                </a:rPr>
                <a:t>2. KẾT HỢP HAI NHIỆM VỤ: CHỐNG ĐQ, PK</a:t>
              </a:r>
              <a:endParaRPr/>
            </a:p>
          </p:txBody>
        </p:sp>
      </p:grpSp>
      <p:sp>
        <p:nvSpPr>
          <p:cNvPr id="525" name="Google Shape;525;p48"/>
          <p:cNvSpPr/>
          <p:nvPr/>
        </p:nvSpPr>
        <p:spPr>
          <a:xfrm>
            <a:off x="7848600" y="838200"/>
            <a:ext cx="1981200" cy="1600200"/>
          </a:xfrm>
          <a:custGeom>
            <a:rect b="b" l="l" r="r" t="t"/>
            <a:pathLst>
              <a:path extrusionOk="0" h="120000" w="120000">
                <a:moveTo>
                  <a:pt x="0" y="0"/>
                </a:moveTo>
                <a:lnTo>
                  <a:pt x="120000" y="0"/>
                </a:lnTo>
                <a:lnTo>
                  <a:pt x="120000" y="120000"/>
                </a:lnTo>
                <a:lnTo>
                  <a:pt x="0" y="120000"/>
                </a:lnTo>
                <a:close/>
              </a:path>
              <a:path extrusionOk="0" fill="none" h="120000" w="120000">
                <a:moveTo>
                  <a:pt x="476" y="59833"/>
                </a:moveTo>
                <a:lnTo>
                  <a:pt x="-52806" y="133855"/>
                </a:lnTo>
              </a:path>
            </a:pathLst>
          </a:custGeom>
          <a:blipFill rotWithShape="1">
            <a:blip r:embed="rId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 name="Google Shape;526;p48"/>
          <p:cNvSpPr/>
          <p:nvPr/>
        </p:nvSpPr>
        <p:spPr>
          <a:xfrm>
            <a:off x="9144000" y="2438400"/>
            <a:ext cx="1371600" cy="1828800"/>
          </a:xfrm>
          <a:custGeom>
            <a:rect b="b" l="l" r="r" t="t"/>
            <a:pathLst>
              <a:path extrusionOk="0" h="120000" w="120000">
                <a:moveTo>
                  <a:pt x="0" y="0"/>
                </a:moveTo>
                <a:lnTo>
                  <a:pt x="120000" y="0"/>
                </a:lnTo>
                <a:lnTo>
                  <a:pt x="120000" y="120000"/>
                </a:lnTo>
                <a:lnTo>
                  <a:pt x="0" y="120000"/>
                </a:lnTo>
                <a:close/>
              </a:path>
              <a:path extrusionOk="0" fill="none" h="120000" w="120000">
                <a:moveTo>
                  <a:pt x="476" y="59833"/>
                </a:moveTo>
                <a:lnTo>
                  <a:pt x="-65071" y="97427"/>
                </a:lnTo>
              </a:path>
            </a:pathLst>
          </a:custGeom>
          <a:blipFill rotWithShape="1">
            <a:blip r:embed="rId4">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48"/>
          <p:cNvSpPr/>
          <p:nvPr/>
        </p:nvSpPr>
        <p:spPr>
          <a:xfrm>
            <a:off x="8534400" y="4953000"/>
            <a:ext cx="2133600" cy="1447800"/>
          </a:xfrm>
          <a:custGeom>
            <a:rect b="b" l="l" r="r" t="t"/>
            <a:pathLst>
              <a:path extrusionOk="0" h="120000" w="120000">
                <a:moveTo>
                  <a:pt x="0" y="0"/>
                </a:moveTo>
                <a:lnTo>
                  <a:pt x="120000" y="0"/>
                </a:lnTo>
                <a:lnTo>
                  <a:pt x="120000" y="120000"/>
                </a:lnTo>
                <a:lnTo>
                  <a:pt x="0" y="120000"/>
                </a:lnTo>
                <a:close/>
              </a:path>
              <a:path extrusionOk="0" fill="none" h="120000" w="120000">
                <a:moveTo>
                  <a:pt x="476" y="59833"/>
                </a:moveTo>
                <a:lnTo>
                  <a:pt x="-46439" y="42426"/>
                </a:lnTo>
              </a:path>
            </a:pathLst>
          </a:custGeom>
          <a:blipFill rotWithShape="1">
            <a:blip r:embed="rId5">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48"/>
          <p:cNvSpPr/>
          <p:nvPr/>
        </p:nvSpPr>
        <p:spPr>
          <a:xfrm flipH="1">
            <a:off x="1676400" y="4953000"/>
            <a:ext cx="1981200" cy="1447800"/>
          </a:xfrm>
          <a:custGeom>
            <a:rect b="b" l="l" r="r" t="t"/>
            <a:pathLst>
              <a:path extrusionOk="0" h="120000" w="120000">
                <a:moveTo>
                  <a:pt x="0" y="0"/>
                </a:moveTo>
                <a:lnTo>
                  <a:pt x="120000" y="0"/>
                </a:lnTo>
                <a:lnTo>
                  <a:pt x="120000" y="120000"/>
                </a:lnTo>
                <a:lnTo>
                  <a:pt x="0" y="120000"/>
                </a:lnTo>
                <a:close/>
              </a:path>
              <a:path extrusionOk="0" fill="none" h="120000" w="120000">
                <a:moveTo>
                  <a:pt x="476" y="59833"/>
                </a:moveTo>
                <a:lnTo>
                  <a:pt x="-45671" y="34006"/>
                </a:lnTo>
              </a:path>
            </a:pathLst>
          </a:custGeom>
          <a:blipFill rotWithShape="1">
            <a:blip r:embed="rId6">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48"/>
          <p:cNvSpPr/>
          <p:nvPr/>
        </p:nvSpPr>
        <p:spPr>
          <a:xfrm>
            <a:off x="1905000" y="1905000"/>
            <a:ext cx="1447800" cy="1752600"/>
          </a:xfrm>
          <a:custGeom>
            <a:rect b="b" l="l" r="r" t="t"/>
            <a:pathLst>
              <a:path extrusionOk="0" h="120000" w="120000">
                <a:moveTo>
                  <a:pt x="0" y="0"/>
                </a:moveTo>
                <a:lnTo>
                  <a:pt x="120000" y="0"/>
                </a:lnTo>
                <a:lnTo>
                  <a:pt x="120000" y="120000"/>
                </a:lnTo>
                <a:lnTo>
                  <a:pt x="0" y="120000"/>
                </a:lnTo>
                <a:close/>
              </a:path>
              <a:path extrusionOk="0" fill="none" h="120000" w="120000">
                <a:moveTo>
                  <a:pt x="-3332" y="58970"/>
                </a:moveTo>
                <a:lnTo>
                  <a:pt x="-18667" y="60148"/>
                </a:lnTo>
                <a:lnTo>
                  <a:pt x="-18598" y="153607"/>
                </a:lnTo>
                <a:lnTo>
                  <a:pt x="174844" y="144200"/>
                </a:lnTo>
              </a:path>
            </a:pathLst>
          </a:custGeom>
          <a:blipFill rotWithShape="1">
            <a:blip r:embed="rId7">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 name="Google Shape;530;p48"/>
          <p:cNvSpPr/>
          <p:nvPr/>
        </p:nvSpPr>
        <p:spPr>
          <a:xfrm>
            <a:off x="1600201" y="1"/>
            <a:ext cx="4016375" cy="51911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rgbClr val="FF0000"/>
              </a:buClr>
              <a:buSzPts val="2800"/>
              <a:buFont typeface="Arial"/>
              <a:buChar char="•"/>
            </a:pPr>
            <a:r>
              <a:rPr b="1" lang="en-US" sz="2800">
                <a:solidFill>
                  <a:srgbClr val="FF0000"/>
                </a:solidFill>
                <a:latin typeface="Arial"/>
                <a:ea typeface="Arial"/>
                <a:cs typeface="Arial"/>
                <a:sym typeface="Arial"/>
              </a:rPr>
              <a:t> Bài học kinh nghiệm</a:t>
            </a:r>
            <a:endParaRPr b="1" sz="2800">
              <a:solidFill>
                <a:srgbClr val="FF0000"/>
              </a:solidFill>
              <a:latin typeface="Arial"/>
              <a:ea typeface="Arial"/>
              <a:cs typeface="Arial"/>
              <a:sym typeface="Arial"/>
            </a:endParaRPr>
          </a:p>
        </p:txBody>
      </p:sp>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500"/>
                                        <p:tgtEl>
                                          <p:spTgt spid="5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500"/>
                                        <p:tgtEl>
                                          <p:spTgt spid="5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500"/>
                                        <p:tgtEl>
                                          <p:spTgt spid="5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500"/>
                                        <p:tgtEl>
                                          <p:spTgt spid="5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500"/>
                                        <p:tgtEl>
                                          <p:spTgt spid="5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9"/>
          <p:cNvSpPr txBox="1"/>
          <p:nvPr>
            <p:ph idx="4294967295" type="title"/>
          </p:nvPr>
        </p:nvSpPr>
        <p:spPr>
          <a:xfrm>
            <a:off x="2050473" y="424872"/>
            <a:ext cx="9088582" cy="1676400"/>
          </a:xfrm>
          <a:prstGeom prst="rect">
            <a:avLst/>
          </a:prstGeom>
          <a:noFill/>
          <a:ln>
            <a:noFill/>
          </a:ln>
        </p:spPr>
        <p:txBody>
          <a:bodyPr anchorCtr="0" anchor="t" bIns="45700" lIns="91425" spcFirstLastPara="1" rIns="91425" wrap="square" tIns="45700">
            <a:normAutofit fontScale="90000"/>
          </a:bodyPr>
          <a:lstStyle/>
          <a:p>
            <a:pPr indent="-342900" lvl="0" marL="342900" rtl="0" algn="just">
              <a:lnSpc>
                <a:spcPct val="90000"/>
              </a:lnSpc>
              <a:spcBef>
                <a:spcPts val="0"/>
              </a:spcBef>
              <a:spcAft>
                <a:spcPts val="0"/>
              </a:spcAft>
              <a:buClr>
                <a:schemeClr val="dk1"/>
              </a:buClr>
              <a:buSzPct val="100000"/>
              <a:buFont typeface="Times New Roman"/>
              <a:buNone/>
            </a:pPr>
            <a:r>
              <a:rPr b="1" lang="en-US" sz="2500">
                <a:latin typeface="Times New Roman"/>
                <a:ea typeface="Times New Roman"/>
                <a:cs typeface="Times New Roman"/>
                <a:sym typeface="Times New Roman"/>
              </a:rPr>
              <a:t>2.2. ĐẢNG LÃNH ĐẠO XÂY DỰNG CNXH Ở MIỀN BẮC VÀ KHÁNG CHIẾN CHỐNG ĐẾ QUỐC MỸ XÂM LƯỢC, GIẢI PHÓNG MIỀN NAM, THỐNG NHẤT ĐẤT NƯỚC (1954-1975)</a:t>
            </a:r>
            <a:br>
              <a:rPr b="1" lang="en-US" sz="1800">
                <a:latin typeface="Calibri"/>
                <a:ea typeface="Calibri"/>
                <a:cs typeface="Calibri"/>
                <a:sym typeface="Calibri"/>
              </a:rPr>
            </a:br>
            <a:endParaRPr b="1" sz="2500">
              <a:latin typeface="Times New Roman"/>
              <a:ea typeface="Times New Roman"/>
              <a:cs typeface="Times New Roman"/>
              <a:sym typeface="Times New Roman"/>
            </a:endParaRPr>
          </a:p>
        </p:txBody>
      </p:sp>
      <p:pic>
        <p:nvPicPr>
          <p:cNvPr id="538" name="Google Shape;538;p49"/>
          <p:cNvPicPr preferRelativeResize="0"/>
          <p:nvPr/>
        </p:nvPicPr>
        <p:blipFill rotWithShape="1">
          <a:blip r:embed="rId3">
            <a:alphaModFix/>
          </a:blip>
          <a:srcRect b="0" l="0" r="1923" t="0"/>
          <a:stretch/>
        </p:blipFill>
        <p:spPr>
          <a:xfrm>
            <a:off x="6019800" y="3581400"/>
            <a:ext cx="3657600" cy="2437126"/>
          </a:xfrm>
          <a:prstGeom prst="rect">
            <a:avLst/>
          </a:prstGeom>
          <a:solidFill>
            <a:srgbClr val="ECECEC"/>
          </a:solidFill>
          <a:ln cap="sq" cmpd="sng" w="88900">
            <a:solidFill>
              <a:srgbClr val="00B050"/>
            </a:solidFill>
            <a:prstDash val="solid"/>
            <a:miter lim="800000"/>
            <a:headEnd len="sm" w="sm" type="none"/>
            <a:tailEnd len="sm" w="sm" type="none"/>
          </a:ln>
          <a:effectLst>
            <a:outerShdw blurRad="55000" rotWithShape="0" algn="tl" dir="5400000" dist="18000">
              <a:srgbClr val="000000">
                <a:alpha val="40000"/>
              </a:srgbClr>
            </a:outerShdw>
            <a:reflection blurRad="0" dir="5400000" dist="50800" endA="300" endPos="38500" kx="0" rotWithShape="0" algn="bl" stA="50000" stPos="0" sy="-100000" ky="0"/>
          </a:effectLst>
        </p:spPr>
      </p:pic>
      <p:pic>
        <p:nvPicPr>
          <p:cNvPr descr="09401" id="539" name="Google Shape;539;p49"/>
          <p:cNvPicPr preferRelativeResize="0"/>
          <p:nvPr/>
        </p:nvPicPr>
        <p:blipFill rotWithShape="1">
          <a:blip r:embed="rId4">
            <a:alphaModFix/>
          </a:blip>
          <a:srcRect b="0" l="0" r="0" t="0"/>
          <a:stretch/>
        </p:blipFill>
        <p:spPr>
          <a:xfrm>
            <a:off x="3276600" y="2743200"/>
            <a:ext cx="2209800" cy="3168854"/>
          </a:xfrm>
          <a:prstGeom prst="rect">
            <a:avLst/>
          </a:prstGeom>
          <a:solidFill>
            <a:srgbClr val="ECECEC"/>
          </a:solidFill>
          <a:ln cap="sq" cmpd="sng" w="88900">
            <a:solidFill>
              <a:srgbClr val="00B050"/>
            </a:solidFill>
            <a:prstDash val="solid"/>
            <a:miter lim="800000"/>
            <a:headEnd len="sm" w="sm" type="none"/>
            <a:tailEnd len="sm" w="sm" type="none"/>
          </a:ln>
          <a:effectLst>
            <a:outerShdw blurRad="55000" rotWithShape="0" algn="tl" dir="5400000" dist="18000">
              <a:srgbClr val="000000">
                <a:alpha val="40000"/>
              </a:srgbClr>
            </a:outerShdw>
            <a:reflection blurRad="0" dir="5400000" dist="50800" endA="300" endPos="38500" kx="0" rotWithShape="0" algn="bl" stA="50000" stPos="0" sy="-100000" ky="0"/>
          </a:effectLst>
        </p:spPr>
      </p:pic>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
                                        <p:tgtEl>
                                          <p:spTgt spid="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p5"/>
          <p:cNvGrpSpPr/>
          <p:nvPr/>
        </p:nvGrpSpPr>
        <p:grpSpPr>
          <a:xfrm>
            <a:off x="3352800" y="1143000"/>
            <a:ext cx="5562600" cy="4845050"/>
            <a:chOff x="2209800" y="1371600"/>
            <a:chExt cx="5562600" cy="4844488"/>
          </a:xfrm>
        </p:grpSpPr>
        <p:pic>
          <p:nvPicPr>
            <p:cNvPr descr="ban do VN.jpg" id="121" name="Google Shape;121;p5"/>
            <p:cNvPicPr preferRelativeResize="0"/>
            <p:nvPr/>
          </p:nvPicPr>
          <p:blipFill rotWithShape="1">
            <a:blip r:embed="rId3">
              <a:alphaModFix/>
            </a:blip>
            <a:srcRect b="0" l="0" r="0" t="0"/>
            <a:stretch/>
          </p:blipFill>
          <p:spPr>
            <a:xfrm>
              <a:off x="3200400" y="1371600"/>
              <a:ext cx="3124200" cy="4844488"/>
            </a:xfrm>
            <a:prstGeom prst="rect">
              <a:avLst/>
            </a:prstGeom>
            <a:noFill/>
            <a:ln>
              <a:noFill/>
            </a:ln>
            <a:effectLst>
              <a:outerShdw blurRad="292100" rotWithShape="0" algn="tl" dir="2700000" dist="139700">
                <a:srgbClr val="333333">
                  <a:alpha val="64705"/>
                </a:srgbClr>
              </a:outerShdw>
            </a:effectLst>
          </p:spPr>
        </p:pic>
        <p:cxnSp>
          <p:nvCxnSpPr>
            <p:cNvPr id="122" name="Google Shape;122;p5"/>
            <p:cNvCxnSpPr/>
            <p:nvPr/>
          </p:nvCxnSpPr>
          <p:spPr>
            <a:xfrm>
              <a:off x="2209800" y="3684320"/>
              <a:ext cx="5562600" cy="1587"/>
            </a:xfrm>
            <a:prstGeom prst="straightConnector1">
              <a:avLst/>
            </a:prstGeom>
            <a:noFill/>
            <a:ln cap="flat" cmpd="sng" w="19050">
              <a:solidFill>
                <a:srgbClr val="CC0000"/>
              </a:solidFill>
              <a:prstDash val="solid"/>
              <a:miter lim="800000"/>
              <a:headEnd len="sm" w="sm" type="none"/>
              <a:tailEnd len="sm" w="sm" type="none"/>
            </a:ln>
          </p:spPr>
        </p:cxnSp>
        <p:sp>
          <p:nvSpPr>
            <p:cNvPr id="123" name="Google Shape;123;p5"/>
            <p:cNvSpPr txBox="1"/>
            <p:nvPr/>
          </p:nvSpPr>
          <p:spPr>
            <a:xfrm>
              <a:off x="6629400" y="3352570"/>
              <a:ext cx="990600" cy="3666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Times New Roman"/>
                  <a:ea typeface="Times New Roman"/>
                  <a:cs typeface="Times New Roman"/>
                  <a:sym typeface="Times New Roman"/>
                </a:rPr>
                <a:t>VT 16</a:t>
              </a:r>
              <a:endParaRPr/>
            </a:p>
          </p:txBody>
        </p:sp>
      </p:grpSp>
      <p:sp>
        <p:nvSpPr>
          <p:cNvPr id="124" name="Google Shape;124;p5"/>
          <p:cNvSpPr/>
          <p:nvPr/>
        </p:nvSpPr>
        <p:spPr>
          <a:xfrm>
            <a:off x="7772400" y="1143000"/>
            <a:ext cx="2362200" cy="990600"/>
          </a:xfrm>
          <a:prstGeom prst="wedgeRoundRectCallout">
            <a:avLst>
              <a:gd fmla="val -137858" name="adj1"/>
              <a:gd fmla="val 27368" name="adj2"/>
              <a:gd fmla="val 16667" name="adj3"/>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600" u="none" cap="none" strike="noStrike">
                <a:solidFill>
                  <a:srgbClr val="1A1A70"/>
                </a:solidFill>
                <a:latin typeface="Times New Roman"/>
                <a:ea typeface="Times New Roman"/>
                <a:cs typeface="Times New Roman"/>
                <a:sym typeface="Times New Roman"/>
              </a:rPr>
              <a:t>20 v</a:t>
            </a:r>
            <a:r>
              <a:rPr b="1" i="0" lang="en-US" sz="1600" u="none" cap="none" strike="noStrike">
                <a:solidFill>
                  <a:schemeClr val="dk1"/>
                </a:solidFill>
                <a:latin typeface="Times New Roman"/>
                <a:ea typeface="Times New Roman"/>
                <a:cs typeface="Times New Roman"/>
                <a:sym typeface="Times New Roman"/>
              </a:rPr>
              <a:t>ạn quân Tưởng + bè lũ tay sai (Việt Quốc - Việt Cách) ở phía Bắc</a:t>
            </a:r>
            <a:endParaRPr b="1" i="0" sz="1600" u="none" cap="none" strike="noStrike">
              <a:solidFill>
                <a:srgbClr val="1A1A70"/>
              </a:solidFill>
              <a:latin typeface="Times New Roman"/>
              <a:ea typeface="Times New Roman"/>
              <a:cs typeface="Times New Roman"/>
              <a:sym typeface="Times New Roman"/>
            </a:endParaRPr>
          </a:p>
        </p:txBody>
      </p:sp>
      <p:sp>
        <p:nvSpPr>
          <p:cNvPr id="125" name="Google Shape;125;p5"/>
          <p:cNvSpPr/>
          <p:nvPr/>
        </p:nvSpPr>
        <p:spPr>
          <a:xfrm>
            <a:off x="8001000" y="4343400"/>
            <a:ext cx="1676400" cy="762000"/>
          </a:xfrm>
          <a:prstGeom prst="wedgeRoundRectCallout">
            <a:avLst>
              <a:gd fmla="val -168446" name="adj1"/>
              <a:gd fmla="val 49963" name="adj2"/>
              <a:gd fmla="val 16667" name="adj3"/>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600" u="none" cap="none" strike="noStrike">
                <a:solidFill>
                  <a:srgbClr val="1A1A70"/>
                </a:solidFill>
                <a:latin typeface="Times New Roman"/>
                <a:ea typeface="Times New Roman"/>
                <a:cs typeface="Times New Roman"/>
                <a:sym typeface="Times New Roman"/>
              </a:rPr>
              <a:t>1 v</a:t>
            </a:r>
            <a:r>
              <a:rPr b="1" i="0" lang="en-US" sz="1600" u="none" cap="none" strike="noStrike">
                <a:solidFill>
                  <a:schemeClr val="dk1"/>
                </a:solidFill>
                <a:latin typeface="Times New Roman"/>
                <a:ea typeface="Times New Roman"/>
                <a:cs typeface="Times New Roman"/>
                <a:sym typeface="Times New Roman"/>
              </a:rPr>
              <a:t>ạn quân Anh ở phía Nam</a:t>
            </a:r>
            <a:endParaRPr b="1" i="0" sz="1600" u="none" cap="none" strike="noStrike">
              <a:solidFill>
                <a:srgbClr val="1A1A70"/>
              </a:solidFill>
              <a:latin typeface="Times New Roman"/>
              <a:ea typeface="Times New Roman"/>
              <a:cs typeface="Times New Roman"/>
              <a:sym typeface="Times New Roman"/>
            </a:endParaRPr>
          </a:p>
        </p:txBody>
      </p:sp>
      <p:sp>
        <p:nvSpPr>
          <p:cNvPr id="126" name="Google Shape;126;p5"/>
          <p:cNvSpPr/>
          <p:nvPr/>
        </p:nvSpPr>
        <p:spPr>
          <a:xfrm>
            <a:off x="1905000" y="5029200"/>
            <a:ext cx="2057400" cy="762000"/>
          </a:xfrm>
          <a:prstGeom prst="wedgeRoundRectCallout">
            <a:avLst>
              <a:gd fmla="val 143366" name="adj1"/>
              <a:gd fmla="val -36042" name="adj2"/>
              <a:gd fmla="val 16667" name="adj3"/>
            </a:avLst>
          </a:prstGeom>
          <a:solidFill>
            <a:schemeClr val="lt1"/>
          </a:solidFill>
          <a:ln cap="flat" cmpd="sng" w="25400">
            <a:solidFill>
              <a:srgbClr val="7791D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1A1A70"/>
              </a:buClr>
              <a:buSzPts val="1600"/>
              <a:buFont typeface="Noto Sans Symbols"/>
              <a:buNone/>
            </a:pPr>
            <a:r>
              <a:rPr b="1" i="0" lang="en-US" sz="1600" u="none" cap="none" strike="noStrike">
                <a:solidFill>
                  <a:srgbClr val="1A1A70"/>
                </a:solidFill>
                <a:latin typeface="Times New Roman"/>
                <a:ea typeface="Times New Roman"/>
                <a:cs typeface="Times New Roman"/>
                <a:sym typeface="Times New Roman"/>
              </a:rPr>
              <a:t>Qu</a:t>
            </a:r>
            <a:r>
              <a:rPr b="1" i="0" lang="en-US" sz="1600" u="none" cap="none" strike="noStrike">
                <a:solidFill>
                  <a:schemeClr val="dk1"/>
                </a:solidFill>
                <a:latin typeface="Times New Roman"/>
                <a:ea typeface="Times New Roman"/>
                <a:cs typeface="Times New Roman"/>
                <a:sym typeface="Times New Roman"/>
              </a:rPr>
              <a:t>ân Pháp quay lại xâm lược lần 2</a:t>
            </a:r>
            <a:endParaRPr b="1" i="0" sz="1600" u="none" cap="none" strike="noStrike">
              <a:solidFill>
                <a:srgbClr val="1A1A70"/>
              </a:solidFill>
              <a:latin typeface="Times New Roman"/>
              <a:ea typeface="Times New Roman"/>
              <a:cs typeface="Times New Roman"/>
              <a:sym typeface="Times New Roman"/>
            </a:endParaRPr>
          </a:p>
        </p:txBody>
      </p:sp>
      <p:sp>
        <p:nvSpPr>
          <p:cNvPr id="127" name="Google Shape;127;p5"/>
          <p:cNvSpPr/>
          <p:nvPr/>
        </p:nvSpPr>
        <p:spPr>
          <a:xfrm>
            <a:off x="2514600" y="838200"/>
            <a:ext cx="838200" cy="3657600"/>
          </a:xfrm>
          <a:prstGeom prst="wedgeRoundRectCallout">
            <a:avLst>
              <a:gd fmla="val 316856" name="adj1"/>
              <a:gd fmla="val -1389" name="adj2"/>
              <a:gd fmla="val 16667" name="adj3"/>
            </a:avLst>
          </a:prstGeom>
          <a:solidFill>
            <a:schemeClr val="lt1"/>
          </a:solidFill>
          <a:ln cap="flat" cmpd="sng" w="25400">
            <a:solidFill>
              <a:srgbClr val="7791D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1A1A70"/>
              </a:buClr>
              <a:buSzPts val="1800"/>
              <a:buFont typeface="Noto Sans Symbols"/>
              <a:buNone/>
            </a:pPr>
            <a:r>
              <a:rPr b="1" i="0" lang="en-US" sz="1800" u="none" cap="none" strike="noStrike">
                <a:solidFill>
                  <a:srgbClr val="1A1A70"/>
                </a:solidFill>
                <a:latin typeface="Times New Roman"/>
                <a:ea typeface="Times New Roman"/>
                <a:cs typeface="Times New Roman"/>
                <a:sym typeface="Times New Roman"/>
              </a:rPr>
              <a:t>6 v</a:t>
            </a:r>
            <a:r>
              <a:rPr b="1" i="0" lang="en-US" sz="1800" u="none" cap="none" strike="noStrike">
                <a:solidFill>
                  <a:schemeClr val="dk1"/>
                </a:solidFill>
                <a:latin typeface="Times New Roman"/>
                <a:ea typeface="Times New Roman"/>
                <a:cs typeface="Times New Roman"/>
                <a:sym typeface="Times New Roman"/>
              </a:rPr>
              <a:t>ạn quân Nhật chờ giải giáp vũ khí trên khắp đất nước</a:t>
            </a:r>
            <a:endParaRPr b="1" i="0" sz="1800" u="none" cap="none" strike="noStrike">
              <a:solidFill>
                <a:srgbClr val="1A1A70"/>
              </a:solidFill>
              <a:latin typeface="Times New Roman"/>
              <a:ea typeface="Times New Roman"/>
              <a:cs typeface="Times New Roman"/>
              <a:sym typeface="Times New Roman"/>
            </a:endParaRPr>
          </a:p>
        </p:txBody>
      </p:sp>
      <p:sp>
        <p:nvSpPr>
          <p:cNvPr id="128" name="Google Shape;128;p5"/>
          <p:cNvSpPr txBox="1"/>
          <p:nvPr/>
        </p:nvSpPr>
        <p:spPr>
          <a:xfrm>
            <a:off x="7162800" y="6019800"/>
            <a:ext cx="3352800" cy="609600"/>
          </a:xfrm>
          <a:prstGeom prst="rect">
            <a:avLst/>
          </a:prstGeom>
          <a:noFill/>
          <a:ln>
            <a:noFill/>
          </a:ln>
        </p:spPr>
        <p:txBody>
          <a:bodyPr anchorCtr="0" anchor="ctr" bIns="45700" lIns="91425" spcFirstLastPara="1" rIns="91425" wrap="square" tIns="45700">
            <a:noAutofit/>
          </a:bodyPr>
          <a:lstStyle/>
          <a:p>
            <a:pPr indent="63500" lvl="2" marL="230188" marR="0" rtl="0" algn="ctr">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NGOẠI XÂM</a:t>
            </a:r>
            <a:endParaRPr/>
          </a:p>
        </p:txBody>
      </p:sp>
      <p:pic>
        <p:nvPicPr>
          <p:cNvPr descr="3.jpg" id="129" name="Google Shape;129;p5"/>
          <p:cNvPicPr preferRelativeResize="0"/>
          <p:nvPr/>
        </p:nvPicPr>
        <p:blipFill rotWithShape="1">
          <a:blip r:embed="rId4">
            <a:alphaModFix/>
          </a:blip>
          <a:srcRect b="3333" l="19670" r="1652" t="52222"/>
          <a:stretch/>
        </p:blipFill>
        <p:spPr>
          <a:xfrm>
            <a:off x="1524001" y="4191000"/>
            <a:ext cx="3908425" cy="2057400"/>
          </a:xfrm>
          <a:prstGeom prst="rect">
            <a:avLst/>
          </a:prstGeom>
          <a:noFill/>
          <a:ln>
            <a:noFill/>
          </a:ln>
          <a:effectLst>
            <a:outerShdw blurRad="292100" rotWithShape="0" algn="tl" dir="2700000" dist="139700">
              <a:srgbClr val="333333">
                <a:alpha val="64705"/>
              </a:srgbClr>
            </a:outerShdw>
          </a:effectLst>
        </p:spPr>
      </p:pic>
      <p:pic>
        <p:nvPicPr>
          <p:cNvPr descr="1.jpg" id="130" name="Google Shape;130;p5"/>
          <p:cNvPicPr preferRelativeResize="0"/>
          <p:nvPr/>
        </p:nvPicPr>
        <p:blipFill rotWithShape="1">
          <a:blip r:embed="rId5">
            <a:alphaModFix/>
          </a:blip>
          <a:srcRect b="2187" l="4504" r="4439" t="53368"/>
          <a:stretch/>
        </p:blipFill>
        <p:spPr>
          <a:xfrm>
            <a:off x="6096000" y="762000"/>
            <a:ext cx="4572000" cy="2078038"/>
          </a:xfrm>
          <a:prstGeom prst="rect">
            <a:avLst/>
          </a:prstGeom>
          <a:noFill/>
          <a:ln>
            <a:noFill/>
          </a:ln>
          <a:effectLst>
            <a:outerShdw blurRad="292100" rotWithShape="0" algn="tl" dir="2700000" dist="139700">
              <a:srgbClr val="333333">
                <a:alpha val="64705"/>
              </a:srgbClr>
            </a:outerShdw>
          </a:effectLst>
        </p:spPr>
      </p:pic>
      <p:pic>
        <p:nvPicPr>
          <p:cNvPr descr="2.jpg" id="131" name="Google Shape;131;p5"/>
          <p:cNvPicPr preferRelativeResize="0"/>
          <p:nvPr/>
        </p:nvPicPr>
        <p:blipFill rotWithShape="1">
          <a:blip r:embed="rId6">
            <a:alphaModFix/>
          </a:blip>
          <a:srcRect b="0" l="0" r="0" t="0"/>
          <a:stretch/>
        </p:blipFill>
        <p:spPr>
          <a:xfrm>
            <a:off x="6935788" y="3505201"/>
            <a:ext cx="3732212" cy="2511425"/>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500"/>
                                        <p:tgtEl>
                                          <p:spTgt spid="130"/>
                                        </p:tgtEl>
                                        <p:attrNameLst>
                                          <p:attrName>ppt_w</p:attrName>
                                        </p:attrNameLst>
                                      </p:cBhvr>
                                      <p:tavLst>
                                        <p:tav fmla="" tm="0">
                                          <p:val>
                                            <p:strVal val="0"/>
                                          </p:val>
                                        </p:tav>
                                        <p:tav fmla="" tm="100000">
                                          <p:val>
                                            <p:strVal val="#ppt_w"/>
                                          </p:val>
                                        </p:tav>
                                      </p:tavLst>
                                    </p:anim>
                                    <p:anim calcmode="lin" valueType="num">
                                      <p:cBhvr additive="base">
                                        <p:cTn dur="500"/>
                                        <p:tgtEl>
                                          <p:spTgt spid="13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0"/>
                                        </p:tgtEl>
                                      </p:cBhvr>
                                    </p:animEffect>
                                    <p:set>
                                      <p:cBhvr>
                                        <p:cTn dur="1" fill="hold">
                                          <p:stCondLst>
                                            <p:cond delay="500"/>
                                          </p:stCondLst>
                                        </p:cTn>
                                        <p:tgtEl>
                                          <p:spTgt spid="1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500"/>
                                        <p:tgtEl>
                                          <p:spTgt spid="131"/>
                                        </p:tgtEl>
                                        <p:attrNameLst>
                                          <p:attrName>ppt_w</p:attrName>
                                        </p:attrNameLst>
                                      </p:cBhvr>
                                      <p:tavLst>
                                        <p:tav fmla="" tm="0">
                                          <p:val>
                                            <p:strVal val="0"/>
                                          </p:val>
                                        </p:tav>
                                        <p:tav fmla="" tm="100000">
                                          <p:val>
                                            <p:strVal val="#ppt_w"/>
                                          </p:val>
                                        </p:tav>
                                      </p:tavLst>
                                    </p:anim>
                                    <p:anim calcmode="lin" valueType="num">
                                      <p:cBhvr additive="base">
                                        <p:cTn dur="500"/>
                                        <p:tgtEl>
                                          <p:spTgt spid="13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131"/>
                                        </p:tgtEl>
                                        <p:attrNameLst>
                                          <p:attrName>ppt_w</p:attrName>
                                        </p:attrNameLst>
                                      </p:cBhvr>
                                      <p:tavLst>
                                        <p:tav fmla="" tm="0">
                                          <p:val>
                                            <p:strVal val="#ppt_w"/>
                                          </p:val>
                                        </p:tav>
                                        <p:tav fmla="" tm="100000">
                                          <p:val>
                                            <p:strVal val="0"/>
                                          </p:val>
                                        </p:tav>
                                      </p:tavLst>
                                    </p:anim>
                                    <p:anim calcmode="lin" valueType="num">
                                      <p:cBhvr additive="base">
                                        <p:cTn dur="500"/>
                                        <p:tgtEl>
                                          <p:spTgt spid="131"/>
                                        </p:tgtEl>
                                        <p:attrNameLst>
                                          <p:attrName>ppt_h</p:attrName>
                                        </p:attrNameLst>
                                      </p:cBhvr>
                                      <p:tavLst>
                                        <p:tav fmla="" tm="0">
                                          <p:val>
                                            <p:strVal val="#ppt_h"/>
                                          </p:val>
                                        </p:tav>
                                        <p:tav fmla="" tm="100000">
                                          <p:val>
                                            <p:strVal val="0"/>
                                          </p:val>
                                        </p:tav>
                                      </p:tavLst>
                                    </p:anim>
                                    <p:set>
                                      <p:cBhvr>
                                        <p:cTn dur="1" fill="hold">
                                          <p:stCondLst>
                                            <p:cond delay="500"/>
                                          </p:stCondLst>
                                        </p:cTn>
                                        <p:tgtEl>
                                          <p:spTgt spid="1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500"/>
                                        <p:tgtEl>
                                          <p:spTgt spid="129"/>
                                        </p:tgtEl>
                                        <p:attrNameLst>
                                          <p:attrName>ppt_w</p:attrName>
                                        </p:attrNameLst>
                                      </p:cBhvr>
                                      <p:tavLst>
                                        <p:tav fmla="" tm="0">
                                          <p:val>
                                            <p:strVal val="0"/>
                                          </p:val>
                                        </p:tav>
                                        <p:tav fmla="" tm="100000">
                                          <p:val>
                                            <p:strVal val="#ppt_w"/>
                                          </p:val>
                                        </p:tav>
                                      </p:tavLst>
                                    </p:anim>
                                    <p:anim calcmode="lin" valueType="num">
                                      <p:cBhvr additive="base">
                                        <p:cTn dur="500"/>
                                        <p:tgtEl>
                                          <p:spTgt spid="1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129"/>
                                        </p:tgtEl>
                                        <p:attrNameLst>
                                          <p:attrName>ppt_w</p:attrName>
                                        </p:attrNameLst>
                                      </p:cBhvr>
                                      <p:tavLst>
                                        <p:tav fmla="" tm="0">
                                          <p:val>
                                            <p:strVal val="#ppt_w"/>
                                          </p:val>
                                        </p:tav>
                                        <p:tav fmla="" tm="100000">
                                          <p:val>
                                            <p:strVal val="0"/>
                                          </p:val>
                                        </p:tav>
                                      </p:tavLst>
                                    </p:anim>
                                    <p:anim calcmode="lin" valueType="num">
                                      <p:cBhvr additive="base">
                                        <p:cTn dur="500"/>
                                        <p:tgtEl>
                                          <p:spTgt spid="129"/>
                                        </p:tgtEl>
                                        <p:attrNameLst>
                                          <p:attrName>ppt_h</p:attrName>
                                        </p:attrNameLst>
                                      </p:cBhvr>
                                      <p:tavLst>
                                        <p:tav fmla="" tm="0">
                                          <p:val>
                                            <p:strVal val="#ppt_h"/>
                                          </p:val>
                                        </p:tav>
                                        <p:tav fmla="" tm="100000">
                                          <p:val>
                                            <p:strVal val="0"/>
                                          </p:val>
                                        </p:tav>
                                      </p:tavLst>
                                    </p:anim>
                                    <p:set>
                                      <p:cBhvr>
                                        <p:cTn dur="1" fill="hold">
                                          <p:stCondLst>
                                            <p:cond delay="500"/>
                                          </p:stCondLst>
                                        </p:cTn>
                                        <p:tgtEl>
                                          <p:spTgt spid="1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500"/>
                                        <p:tgtEl>
                                          <p:spTgt spid="1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0">
            <a:hlinkClick r:id="rId3"/>
          </p:cNvPr>
          <p:cNvSpPr/>
          <p:nvPr/>
        </p:nvSpPr>
        <p:spPr>
          <a:xfrm>
            <a:off x="4953000" y="990600"/>
            <a:ext cx="5638800" cy="1295400"/>
          </a:xfrm>
          <a:prstGeom prst="rect">
            <a:avLst/>
          </a:prstGeom>
          <a:solidFill>
            <a:srgbClr val="00206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Mieàn Baéc ñaõ hoaøn toaøn g.phoùng </a:t>
            </a:r>
            <a:endParaRPr/>
          </a:p>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vaø ñi theo con ñöôøng XHCN</a:t>
            </a:r>
            <a:endParaRPr/>
          </a:p>
        </p:txBody>
      </p:sp>
      <p:sp>
        <p:nvSpPr>
          <p:cNvPr id="545" name="Google Shape;545;p50">
            <a:hlinkClick r:id="rId4"/>
          </p:cNvPr>
          <p:cNvSpPr/>
          <p:nvPr/>
        </p:nvSpPr>
        <p:spPr>
          <a:xfrm>
            <a:off x="4953000" y="4648200"/>
            <a:ext cx="5638800" cy="1295400"/>
          </a:xfrm>
          <a:prstGeom prst="rect">
            <a:avLst/>
          </a:prstGeom>
          <a:solidFill>
            <a:srgbClr val="00206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Myõ thay Phaùp ôû mieàn Nam vaø</a:t>
            </a:r>
            <a:endParaRPr b="1" sz="24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bieán mieàn Nam thaønh thuoäc ñòa kieåu môùi</a:t>
            </a:r>
            <a:endParaRPr b="1" sz="2400">
              <a:solidFill>
                <a:schemeClr val="lt1"/>
              </a:solidFill>
              <a:latin typeface="Times New Roman"/>
              <a:ea typeface="Times New Roman"/>
              <a:cs typeface="Times New Roman"/>
              <a:sym typeface="Times New Roman"/>
            </a:endParaRPr>
          </a:p>
        </p:txBody>
      </p:sp>
      <p:pic>
        <p:nvPicPr>
          <p:cNvPr id="546" name="Google Shape;546;p50"/>
          <p:cNvPicPr preferRelativeResize="0"/>
          <p:nvPr/>
        </p:nvPicPr>
        <p:blipFill rotWithShape="1">
          <a:blip r:embed="rId5">
            <a:alphaModFix/>
          </a:blip>
          <a:srcRect b="0" l="0" r="0" t="0"/>
          <a:stretch/>
        </p:blipFill>
        <p:spPr>
          <a:xfrm>
            <a:off x="2438400" y="990600"/>
            <a:ext cx="304800" cy="304800"/>
          </a:xfrm>
          <a:prstGeom prst="rect">
            <a:avLst/>
          </a:prstGeom>
          <a:noFill/>
          <a:ln>
            <a:noFill/>
          </a:ln>
        </p:spPr>
      </p:pic>
      <p:grpSp>
        <p:nvGrpSpPr>
          <p:cNvPr id="547" name="Google Shape;547;p50"/>
          <p:cNvGrpSpPr/>
          <p:nvPr/>
        </p:nvGrpSpPr>
        <p:grpSpPr>
          <a:xfrm>
            <a:off x="1524000" y="0"/>
            <a:ext cx="4419600" cy="6858000"/>
            <a:chOff x="2209800" y="1066836"/>
            <a:chExt cx="5562600" cy="4844488"/>
          </a:xfrm>
        </p:grpSpPr>
        <p:pic>
          <p:nvPicPr>
            <p:cNvPr descr="ban do VN.jpg" id="548" name="Google Shape;548;p50"/>
            <p:cNvPicPr preferRelativeResize="0"/>
            <p:nvPr/>
          </p:nvPicPr>
          <p:blipFill rotWithShape="1">
            <a:blip r:embed="rId6">
              <a:alphaModFix/>
            </a:blip>
            <a:srcRect b="0" l="0" r="0" t="0"/>
            <a:stretch/>
          </p:blipFill>
          <p:spPr>
            <a:xfrm>
              <a:off x="3200838" y="1066836"/>
              <a:ext cx="3122969" cy="4844488"/>
            </a:xfrm>
            <a:prstGeom prst="rect">
              <a:avLst/>
            </a:prstGeom>
            <a:noFill/>
            <a:ln>
              <a:noFill/>
            </a:ln>
            <a:effectLst>
              <a:outerShdw blurRad="292100" rotWithShape="0" algn="tl" dir="2700000" dist="139700">
                <a:srgbClr val="333333">
                  <a:alpha val="64705"/>
                </a:srgbClr>
              </a:outerShdw>
            </a:effectLst>
          </p:spPr>
        </p:pic>
        <p:cxnSp>
          <p:nvCxnSpPr>
            <p:cNvPr id="549" name="Google Shape;549;p50"/>
            <p:cNvCxnSpPr/>
            <p:nvPr/>
          </p:nvCxnSpPr>
          <p:spPr>
            <a:xfrm>
              <a:off x="2209800" y="3596735"/>
              <a:ext cx="5562600" cy="1122"/>
            </a:xfrm>
            <a:prstGeom prst="straightConnector1">
              <a:avLst/>
            </a:prstGeom>
            <a:noFill/>
            <a:ln cap="flat" cmpd="sng" w="19050">
              <a:solidFill>
                <a:srgbClr val="CC0000"/>
              </a:solidFill>
              <a:prstDash val="solid"/>
              <a:miter lim="800000"/>
              <a:headEnd len="sm" w="sm" type="none"/>
              <a:tailEnd len="sm" w="sm" type="none"/>
            </a:ln>
          </p:spPr>
        </p:cxnSp>
        <p:sp>
          <p:nvSpPr>
            <p:cNvPr id="550" name="Google Shape;550;p50"/>
            <p:cNvSpPr txBox="1"/>
            <p:nvPr/>
          </p:nvSpPr>
          <p:spPr>
            <a:xfrm>
              <a:off x="6629509" y="3352268"/>
              <a:ext cx="991038" cy="26128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VT 17</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1"/>
          <p:cNvSpPr/>
          <p:nvPr/>
        </p:nvSpPr>
        <p:spPr>
          <a:xfrm>
            <a:off x="2052782" y="522010"/>
            <a:ext cx="8299450" cy="461665"/>
          </a:xfrm>
          <a:prstGeom prst="rect">
            <a:avLst/>
          </a:prstGeom>
          <a:noFill/>
          <a:ln>
            <a:noFill/>
          </a:ln>
        </p:spPr>
        <p:txBody>
          <a:bodyPr anchorCtr="0" anchor="ctr" bIns="45700" lIns="91425" spcFirstLastPara="1" rIns="91425" wrap="square" tIns="45700">
            <a:spAutoFit/>
          </a:bodyPr>
          <a:lstStyle/>
          <a:p>
            <a:pPr indent="0" lvl="1" marL="457200" marR="0" rtl="0" algn="l">
              <a:spcBef>
                <a:spcPts val="0"/>
              </a:spcBef>
              <a:spcAft>
                <a:spcPts val="0"/>
              </a:spcAft>
              <a:buClr>
                <a:schemeClr val="dk2"/>
              </a:buClr>
              <a:buSzPts val="2400"/>
              <a:buFont typeface="Noto Sans Symbols"/>
              <a:buNone/>
            </a:pPr>
            <a:r>
              <a:rPr b="1" i="0" lang="en-US" sz="2400" u="none" cap="none" strike="noStrike">
                <a:solidFill>
                  <a:schemeClr val="dk2"/>
                </a:solidFill>
                <a:latin typeface="Times New Roman"/>
                <a:ea typeface="Times New Roman"/>
                <a:cs typeface="Times New Roman"/>
                <a:sym typeface="Times New Roman"/>
              </a:rPr>
              <a:t>2.2.1. Lãnh đạo cách mạng hai miền giai đoạn 1954 - 1965 </a:t>
            </a:r>
            <a:endParaRPr b="1" i="0" sz="3600" u="none" cap="none" strike="noStrike">
              <a:solidFill>
                <a:schemeClr val="dk1"/>
              </a:solidFill>
              <a:latin typeface="Arial"/>
              <a:ea typeface="Arial"/>
              <a:cs typeface="Arial"/>
              <a:sym typeface="Arial"/>
            </a:endParaRPr>
          </a:p>
        </p:txBody>
      </p:sp>
      <p:sp>
        <p:nvSpPr>
          <p:cNvPr id="556" name="Google Shape;556;p51"/>
          <p:cNvSpPr/>
          <p:nvPr/>
        </p:nvSpPr>
        <p:spPr>
          <a:xfrm>
            <a:off x="2052782" y="1143869"/>
            <a:ext cx="8766462" cy="1015663"/>
          </a:xfrm>
          <a:prstGeom prst="rect">
            <a:avLst/>
          </a:prstGeom>
          <a:noFill/>
          <a:ln>
            <a:noFill/>
          </a:ln>
        </p:spPr>
        <p:txBody>
          <a:bodyPr anchorCtr="0" anchor="t" bIns="45700" lIns="91425" spcFirstLastPara="1" rIns="91425" wrap="square" tIns="45700">
            <a:spAutoFit/>
          </a:bodyPr>
          <a:lstStyle/>
          <a:p>
            <a:pPr indent="0" lvl="0" marL="77470" marR="0" rtl="0" algn="just">
              <a:lnSpc>
                <a:spcPct val="150000"/>
              </a:lnSpc>
              <a:spcBef>
                <a:spcPts val="0"/>
              </a:spcBef>
              <a:spcAft>
                <a:spcPts val="0"/>
              </a:spcAft>
              <a:buClr>
                <a:schemeClr val="accent2"/>
              </a:buClr>
              <a:buSzPts val="2000"/>
              <a:buFont typeface="Noto Sans Symbols"/>
              <a:buNone/>
            </a:pPr>
            <a:r>
              <a:rPr b="1" i="1" lang="en-US" sz="2000">
                <a:solidFill>
                  <a:srgbClr val="000000"/>
                </a:solidFill>
                <a:latin typeface="Times New Roman"/>
                <a:ea typeface="Times New Roman"/>
                <a:cs typeface="Times New Roman"/>
                <a:sym typeface="Times New Roman"/>
              </a:rPr>
              <a:t>2.2.1.1. Khôi phục kinh tế, cải tạo XHCN ở MB, chuyển cách mạng MN từ thế giữ gìn lực lượng sang thế tiến công (1954-1960)</a:t>
            </a:r>
            <a:endParaRPr b="1" sz="2000">
              <a:solidFill>
                <a:schemeClr val="accent2"/>
              </a:solidFill>
              <a:latin typeface="Calibri"/>
              <a:ea typeface="Calibri"/>
              <a:cs typeface="Calibri"/>
              <a:sym typeface="Calibri"/>
            </a:endParaRPr>
          </a:p>
        </p:txBody>
      </p:sp>
      <p:sp>
        <p:nvSpPr>
          <p:cNvPr id="557" name="Google Shape;557;p51"/>
          <p:cNvSpPr txBox="1"/>
          <p:nvPr/>
        </p:nvSpPr>
        <p:spPr>
          <a:xfrm>
            <a:off x="1297996" y="2159532"/>
            <a:ext cx="10561495" cy="4862870"/>
          </a:xfrm>
          <a:prstGeom prst="rect">
            <a:avLst/>
          </a:prstGeom>
          <a:noFill/>
          <a:ln>
            <a:noFill/>
          </a:ln>
        </p:spPr>
        <p:txBody>
          <a:bodyPr anchorCtr="0" anchor="t" bIns="45700" lIns="91425" spcFirstLastPara="1" rIns="91425" wrap="square" tIns="45700">
            <a:spAutoFit/>
          </a:bodyPr>
          <a:lstStyle/>
          <a:p>
            <a:pPr indent="-127000" lvl="0" marL="0" marR="0" rtl="0" algn="just">
              <a:spcBef>
                <a:spcPts val="0"/>
              </a:spcBef>
              <a:spcAft>
                <a:spcPts val="0"/>
              </a:spcAft>
              <a:buClr>
                <a:srgbClr val="CC0066"/>
              </a:buClr>
              <a:buSzPts val="2000"/>
              <a:buFont typeface="Noto Sans Symbols"/>
              <a:buChar char="📫"/>
            </a:pPr>
            <a:r>
              <a:rPr b="1" lang="en-US" sz="2000">
                <a:solidFill>
                  <a:srgbClr val="CC0066"/>
                </a:solidFill>
                <a:latin typeface="Times New Roman"/>
                <a:ea typeface="Times New Roman"/>
                <a:cs typeface="Times New Roman"/>
                <a:sym typeface="Times New Roman"/>
              </a:rPr>
              <a:t> Thuận lợi:</a:t>
            </a:r>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Hệ thống chủ nghĩa xã hội lớn mạnh.</a:t>
            </a:r>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Phong trào giải phóng dân tộc trên thế giới lên cao.</a:t>
            </a:r>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Miền Bắc được hoàn toàn giải phóng, làm hậu phương lớn cho cả nước kháng chiến.</a:t>
            </a:r>
            <a:endParaRPr/>
          </a:p>
          <a:p>
            <a:pPr indent="0" lvl="0" marL="0" marR="0" rtl="0" algn="just">
              <a:spcBef>
                <a:spcPts val="1000"/>
              </a:spcBef>
              <a:spcAft>
                <a:spcPts val="0"/>
              </a:spcAft>
              <a:buClr>
                <a:srgbClr val="CC0066"/>
              </a:buClr>
              <a:buSzPts val="2000"/>
              <a:buFont typeface="Noto Sans Symbols"/>
              <a:buNone/>
            </a:pPr>
            <a:r>
              <a:rPr b="1" lang="en-US" sz="2000">
                <a:solidFill>
                  <a:srgbClr val="CC0066"/>
                </a:solidFill>
                <a:latin typeface="Times New Roman"/>
                <a:ea typeface="Times New Roman"/>
                <a:cs typeface="Times New Roman"/>
                <a:sym typeface="Times New Roman"/>
              </a:rPr>
              <a:t>- Khó khăn:</a:t>
            </a:r>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Mỹ âm mưu bá chủ thế giới với chiến lược toàn cầu.</a:t>
            </a:r>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Thế giới bước vào thời kỳ chiến tranh lạnh, chạy đua vũ trang</a:t>
            </a:r>
            <a:endParaRPr b="0" sz="2000">
              <a:solidFill>
                <a:schemeClr val="dk1"/>
              </a:solidFill>
              <a:latin typeface="Times New Roman"/>
              <a:ea typeface="Times New Roman"/>
              <a:cs typeface="Times New Roman"/>
              <a:sym typeface="Times New Roman"/>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Bất đồng giữa Liên Xô và Trung Quốc</a:t>
            </a:r>
            <a:endParaRPr b="0" sz="2000">
              <a:solidFill>
                <a:schemeClr val="dk1"/>
              </a:solidFill>
              <a:latin typeface="Times New Roman"/>
              <a:ea typeface="Times New Roman"/>
              <a:cs typeface="Times New Roman"/>
              <a:sym typeface="Times New Roman"/>
            </a:endParaRPr>
          </a:p>
          <a:p>
            <a:pPr indent="0" lvl="0" marL="0" marR="0" rtl="0" algn="just">
              <a:spcBef>
                <a:spcPts val="1000"/>
              </a:spcBef>
              <a:spcAft>
                <a:spcPts val="0"/>
              </a:spcAft>
              <a:buClr>
                <a:schemeClr val="dk1"/>
              </a:buClr>
              <a:buSzPts val="2000"/>
              <a:buFont typeface="Noto Sans Symbols"/>
              <a:buNone/>
            </a:pPr>
            <a:r>
              <a:rPr b="0" lang="en-US" sz="2000">
                <a:solidFill>
                  <a:schemeClr val="dk1"/>
                </a:solidFill>
                <a:latin typeface="Times New Roman"/>
                <a:ea typeface="Times New Roman"/>
                <a:cs typeface="Times New Roman"/>
                <a:sym typeface="Times New Roman"/>
              </a:rPr>
              <a:t>+ Đất nước chia làm 2 miền Miền Bắc nghèo nàn, lạc hậu; Miền Nam trở thành thuộc địa kiểu mới của Mỹ.</a:t>
            </a:r>
            <a:endParaRPr/>
          </a:p>
          <a:p>
            <a:pPr indent="0" lvl="0" marL="0" marR="0" rtl="0" algn="just">
              <a:spcBef>
                <a:spcPts val="1000"/>
              </a:spcBef>
              <a:spcAft>
                <a:spcPts val="0"/>
              </a:spcAft>
              <a:buClr>
                <a:schemeClr val="accent2"/>
              </a:buClr>
              <a:buSzPts val="2000"/>
              <a:buFont typeface="Noto Sans Symbols"/>
              <a:buNone/>
            </a:pPr>
            <a:r>
              <a:t/>
            </a:r>
            <a:endParaRPr b="0" sz="2000">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2"/>
          <p:cNvSpPr txBox="1"/>
          <p:nvPr/>
        </p:nvSpPr>
        <p:spPr>
          <a:xfrm>
            <a:off x="1080655" y="1330038"/>
            <a:ext cx="10307781" cy="466281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Times New Roman"/>
              <a:buChar char="-"/>
            </a:pPr>
            <a:r>
              <a:rPr b="1" lang="en-US" sz="1800">
                <a:solidFill>
                  <a:srgbClr val="000000"/>
                </a:solidFill>
                <a:latin typeface="Times New Roman"/>
                <a:ea typeface="Times New Roman"/>
                <a:cs typeface="Times New Roman"/>
                <a:sym typeface="Times New Roman"/>
              </a:rPr>
              <a:t>Yêu cầu bức thiết: có được đường lối đúng đắn, vừa phù hợp với tình hình mỗi miền, tình hình cả nước, vừa phù hợp với xu thế chung của thời đại.</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Tháng 9/1954, Nghị quyết của Bộ Chính trị về tình hình mới, nhiệm vụ mới và chính sách mới của Đảng.</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Tháng 3 và tháng 9/1955, Nội dung Hội nghị lần thứ bảy và lần thứ tám của Trung ương Đảng: củng cố miền Bắc, đồng thời giữ vững và đẩy mạnh cuộc đấu tranh của nhân dân miền Nam.</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Tháng 12/1957, Hội nghị Trung ương lần thứ 13: đường lối tiến hành đồng thời hai chiến lược cách mạng được xác định.</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Tháng 1/1959, Hội nghị Trung ương lần thứ 15: họp bàn về cách mạng miền Nam -&gt; mở đường cho cách mạng miền Nam tiến lên.</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Tháng 9/1960, Đường lối chiến lược chung của cách mạng Việt Nam trong giai đoạn mới được hoàn chỉnh tại Đại hội lần thứ III</a:t>
            </a:r>
            <a:endParaRPr sz="14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3"/>
          <p:cNvSpPr txBox="1"/>
          <p:nvPr>
            <p:ph type="title"/>
          </p:nvPr>
        </p:nvSpPr>
        <p:spPr>
          <a:xfrm>
            <a:off x="2043484" y="365126"/>
            <a:ext cx="9310315" cy="946840"/>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dk1"/>
              </a:buClr>
              <a:buSzPts val="4400"/>
              <a:buFont typeface="Calibri"/>
              <a:buNone/>
            </a:pPr>
            <a:r>
              <a:rPr lang="en-US"/>
              <a:t>Vậy:</a:t>
            </a:r>
            <a:endParaRPr/>
          </a:p>
        </p:txBody>
      </p:sp>
      <p:sp>
        <p:nvSpPr>
          <p:cNvPr id="568" name="Google Shape;568;p53"/>
          <p:cNvSpPr txBox="1"/>
          <p:nvPr>
            <p:ph idx="1" type="body"/>
          </p:nvPr>
        </p:nvSpPr>
        <p:spPr>
          <a:xfrm>
            <a:off x="471054" y="1630218"/>
            <a:ext cx="10972800" cy="393931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0" lang="en-US">
                <a:solidFill>
                  <a:schemeClr val="dk1"/>
                </a:solidFill>
                <a:latin typeface="Times New Roman"/>
                <a:ea typeface="Times New Roman"/>
                <a:cs typeface="Times New Roman"/>
                <a:sym typeface="Times New Roman"/>
              </a:rPr>
              <a:t> Một Đảng lãnh đạo hai cuộc cách mạng khác nhau, ở hai miền đất nước có chế độ chính trị khác nhau là đặc điểm lớn nhất của cách mạng VN sau 7/1954</a:t>
            </a:r>
            <a:endParaRPr/>
          </a:p>
          <a:p>
            <a:pPr indent="-228600" lvl="0" marL="228600" rtl="0" algn="just">
              <a:lnSpc>
                <a:spcPct val="90000"/>
              </a:lnSpc>
              <a:spcBef>
                <a:spcPts val="100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Yêu cầu đặt ra cho Đảng ta sau 7/1954 là phải vạch ra được đường lối vừa phù hợp với mỗi miền, với cả nước, với Liên Xô và Trung Quốc, với xu thế chung của cả thời đại </a:t>
            </a:r>
            <a:endParaRPr/>
          </a:p>
          <a:p>
            <a:pPr indent="-228600" lvl="0" marL="228600" rtl="0" algn="just">
              <a:lnSpc>
                <a:spcPct val="90000"/>
              </a:lnSpc>
              <a:spcBef>
                <a:spcPts val="100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 Đây là yêu cầu khách quan khó khăn, cần phải có một quá trình nghiên cứu, tìm tòi, sáng tạo mới có thể đáp ứng đượng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grpSp>
        <p:nvGrpSpPr>
          <p:cNvPr id="575" name="Google Shape;575;p54"/>
          <p:cNvGrpSpPr/>
          <p:nvPr/>
        </p:nvGrpSpPr>
        <p:grpSpPr>
          <a:xfrm>
            <a:off x="1662113" y="3074988"/>
            <a:ext cx="6654800" cy="1276350"/>
            <a:chOff x="137719" y="4038838"/>
            <a:chExt cx="6655463" cy="845336"/>
          </a:xfrm>
        </p:grpSpPr>
        <p:grpSp>
          <p:nvGrpSpPr>
            <p:cNvPr id="576" name="Google Shape;576;p54"/>
            <p:cNvGrpSpPr/>
            <p:nvPr/>
          </p:nvGrpSpPr>
          <p:grpSpPr>
            <a:xfrm>
              <a:off x="3263817" y="4045146"/>
              <a:ext cx="3529365" cy="839028"/>
              <a:chOff x="3707497" y="3259891"/>
              <a:chExt cx="3828125" cy="976169"/>
            </a:xfrm>
          </p:grpSpPr>
          <p:sp>
            <p:nvSpPr>
              <p:cNvPr id="577" name="Google Shape;577;p54"/>
              <p:cNvSpPr/>
              <p:nvPr/>
            </p:nvSpPr>
            <p:spPr>
              <a:xfrm>
                <a:off x="6913960" y="3259891"/>
                <a:ext cx="614774" cy="976169"/>
              </a:xfrm>
              <a:custGeom>
                <a:rect b="b" l="l" r="r" t="t"/>
                <a:pathLst>
                  <a:path extrusionOk="0" h="442" w="308">
                    <a:moveTo>
                      <a:pt x="308" y="120"/>
                    </a:moveTo>
                    <a:lnTo>
                      <a:pt x="0" y="442"/>
                    </a:lnTo>
                    <a:lnTo>
                      <a:pt x="0" y="286"/>
                    </a:lnTo>
                    <a:lnTo>
                      <a:pt x="308" y="0"/>
                    </a:lnTo>
                    <a:lnTo>
                      <a:pt x="308" y="120"/>
                    </a:lnTo>
                    <a:close/>
                  </a:path>
                </a:pathLst>
              </a:custGeom>
              <a:gradFill>
                <a:gsLst>
                  <a:gs pos="0">
                    <a:srgbClr val="340B66"/>
                  </a:gs>
                  <a:gs pos="50000">
                    <a:srgbClr val="4B1092"/>
                  </a:gs>
                  <a:gs pos="100000">
                    <a:srgbClr val="340B6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78" name="Google Shape;578;p54"/>
              <p:cNvSpPr/>
              <p:nvPr/>
            </p:nvSpPr>
            <p:spPr>
              <a:xfrm>
                <a:off x="3707497" y="3259891"/>
                <a:ext cx="3828125" cy="627537"/>
              </a:xfrm>
              <a:custGeom>
                <a:rect b="b" l="l" r="r" t="t"/>
                <a:pathLst>
                  <a:path extrusionOk="0" h="284" w="1920">
                    <a:moveTo>
                      <a:pt x="1612" y="284"/>
                    </a:moveTo>
                    <a:lnTo>
                      <a:pt x="0" y="284"/>
                    </a:lnTo>
                    <a:lnTo>
                      <a:pt x="446" y="0"/>
                    </a:lnTo>
                    <a:lnTo>
                      <a:pt x="1920" y="0"/>
                    </a:lnTo>
                    <a:lnTo>
                      <a:pt x="1612" y="284"/>
                    </a:lnTo>
                    <a:close/>
                  </a:path>
                </a:pathLst>
              </a:custGeom>
              <a:solidFill>
                <a:srgbClr val="A77B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79" name="Google Shape;579;p54"/>
              <p:cNvSpPr/>
              <p:nvPr/>
            </p:nvSpPr>
            <p:spPr>
              <a:xfrm>
                <a:off x="3709220" y="3887428"/>
                <a:ext cx="3213351" cy="344962"/>
              </a:xfrm>
              <a:prstGeom prst="rect">
                <a:avLst/>
              </a:prstGeom>
              <a:gradFill>
                <a:gsLst>
                  <a:gs pos="0">
                    <a:srgbClr val="5D2FB9"/>
                  </a:gs>
                  <a:gs pos="50000">
                    <a:srgbClr val="8041FF"/>
                  </a:gs>
                  <a:gs pos="100000">
                    <a:srgbClr val="5D2FB9"/>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1616"/>
                  </a:buClr>
                  <a:buSzPts val="1600"/>
                  <a:buFont typeface="Noto Sans Symbols"/>
                  <a:buNone/>
                </a:pPr>
                <a:r>
                  <a:rPr b="1" lang="en-US" sz="1600">
                    <a:solidFill>
                      <a:srgbClr val="161616"/>
                    </a:solidFill>
                    <a:latin typeface="Times New Roman"/>
                    <a:ea typeface="Times New Roman"/>
                    <a:cs typeface="Times New Roman"/>
                    <a:sym typeface="Times New Roman"/>
                  </a:rPr>
                  <a:t>HN Xứ ủy Nam Bộ 12/1956</a:t>
                </a:r>
                <a:endParaRPr/>
              </a:p>
            </p:txBody>
          </p:sp>
        </p:grpSp>
        <p:grpSp>
          <p:nvGrpSpPr>
            <p:cNvPr id="580" name="Google Shape;580;p54"/>
            <p:cNvGrpSpPr/>
            <p:nvPr/>
          </p:nvGrpSpPr>
          <p:grpSpPr>
            <a:xfrm>
              <a:off x="137719" y="4038838"/>
              <a:ext cx="3948505" cy="821154"/>
              <a:chOff x="685800" y="3268644"/>
              <a:chExt cx="3913421" cy="974318"/>
            </a:xfrm>
          </p:grpSpPr>
          <p:cxnSp>
            <p:nvCxnSpPr>
              <p:cNvPr id="581" name="Google Shape;581;p54"/>
              <p:cNvCxnSpPr/>
              <p:nvPr/>
            </p:nvCxnSpPr>
            <p:spPr>
              <a:xfrm rot="10800000">
                <a:off x="685800" y="3268644"/>
                <a:ext cx="3913421" cy="0"/>
              </a:xfrm>
              <a:prstGeom prst="straightConnector1">
                <a:avLst/>
              </a:prstGeom>
              <a:noFill/>
              <a:ln cap="flat" cmpd="sng" w="9525">
                <a:solidFill>
                  <a:schemeClr val="dk1"/>
                </a:solidFill>
                <a:prstDash val="solid"/>
                <a:round/>
                <a:headEnd len="med" w="med" type="none"/>
                <a:tailEnd len="med" w="med" type="none"/>
              </a:ln>
            </p:spPr>
          </p:cxnSp>
          <p:cxnSp>
            <p:nvCxnSpPr>
              <p:cNvPr id="582" name="Google Shape;582;p54"/>
              <p:cNvCxnSpPr/>
              <p:nvPr/>
            </p:nvCxnSpPr>
            <p:spPr>
              <a:xfrm>
                <a:off x="876199" y="3297337"/>
                <a:ext cx="0" cy="945625"/>
              </a:xfrm>
              <a:prstGeom prst="straightConnector1">
                <a:avLst/>
              </a:prstGeom>
              <a:noFill/>
              <a:ln cap="flat" cmpd="sng" w="9525">
                <a:solidFill>
                  <a:schemeClr val="dk1"/>
                </a:solidFill>
                <a:prstDash val="solid"/>
                <a:round/>
                <a:headEnd len="med" w="med" type="triangle"/>
                <a:tailEnd len="med" w="med" type="triangle"/>
              </a:ln>
            </p:spPr>
          </p:cxnSp>
          <p:sp>
            <p:nvSpPr>
              <p:cNvPr id="583" name="Google Shape;583;p54"/>
              <p:cNvSpPr txBox="1"/>
              <p:nvPr/>
            </p:nvSpPr>
            <p:spPr>
              <a:xfrm>
                <a:off x="866758" y="3373436"/>
                <a:ext cx="2371342" cy="648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Thảo luận “Đường lối cách mạng miền Nam” do Lê Duẩn soạn thảo</a:t>
                </a:r>
                <a:endParaRPr/>
              </a:p>
            </p:txBody>
          </p:sp>
        </p:grpSp>
      </p:grpSp>
      <p:grpSp>
        <p:nvGrpSpPr>
          <p:cNvPr id="584" name="Google Shape;584;p54"/>
          <p:cNvGrpSpPr/>
          <p:nvPr/>
        </p:nvGrpSpPr>
        <p:grpSpPr>
          <a:xfrm>
            <a:off x="1652588" y="5410201"/>
            <a:ext cx="5535612" cy="1069975"/>
            <a:chOff x="114300" y="5656452"/>
            <a:chExt cx="5535730" cy="822459"/>
          </a:xfrm>
        </p:grpSpPr>
        <p:grpSp>
          <p:nvGrpSpPr>
            <p:cNvPr id="585" name="Google Shape;585;p54"/>
            <p:cNvGrpSpPr/>
            <p:nvPr/>
          </p:nvGrpSpPr>
          <p:grpSpPr>
            <a:xfrm>
              <a:off x="1641508" y="5680857"/>
              <a:ext cx="4008522" cy="795613"/>
              <a:chOff x="1948403" y="5191239"/>
              <a:chExt cx="4347489" cy="980307"/>
            </a:xfrm>
          </p:grpSpPr>
          <p:sp>
            <p:nvSpPr>
              <p:cNvPr id="586" name="Google Shape;586;p54"/>
              <p:cNvSpPr/>
              <p:nvPr/>
            </p:nvSpPr>
            <p:spPr>
              <a:xfrm>
                <a:off x="5681218" y="5191239"/>
                <a:ext cx="614674" cy="980307"/>
              </a:xfrm>
              <a:custGeom>
                <a:rect b="b" l="l" r="r" t="t"/>
                <a:pathLst>
                  <a:path extrusionOk="0" h="444" w="308">
                    <a:moveTo>
                      <a:pt x="308" y="122"/>
                    </a:moveTo>
                    <a:lnTo>
                      <a:pt x="0" y="444"/>
                    </a:lnTo>
                    <a:lnTo>
                      <a:pt x="0" y="286"/>
                    </a:lnTo>
                    <a:lnTo>
                      <a:pt x="308" y="0"/>
                    </a:lnTo>
                    <a:lnTo>
                      <a:pt x="308" y="122"/>
                    </a:lnTo>
                    <a:close/>
                  </a:path>
                </a:pathLst>
              </a:custGeom>
              <a:gradFill>
                <a:gsLst>
                  <a:gs pos="0">
                    <a:srgbClr val="654B09"/>
                  </a:gs>
                  <a:gs pos="50000">
                    <a:srgbClr val="906B0E"/>
                  </a:gs>
                  <a:gs pos="100000">
                    <a:srgbClr val="654B09"/>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87" name="Google Shape;587;p54"/>
              <p:cNvSpPr/>
              <p:nvPr/>
            </p:nvSpPr>
            <p:spPr>
              <a:xfrm>
                <a:off x="1950124" y="5197253"/>
                <a:ext cx="4345768" cy="623969"/>
              </a:xfrm>
              <a:custGeom>
                <a:rect b="b" l="l" r="r" t="t"/>
                <a:pathLst>
                  <a:path extrusionOk="0" h="284" w="2180">
                    <a:moveTo>
                      <a:pt x="1872" y="284"/>
                    </a:moveTo>
                    <a:lnTo>
                      <a:pt x="0" y="284"/>
                    </a:lnTo>
                    <a:lnTo>
                      <a:pt x="446" y="0"/>
                    </a:lnTo>
                    <a:lnTo>
                      <a:pt x="2180" y="0"/>
                    </a:lnTo>
                    <a:lnTo>
                      <a:pt x="1872" y="284"/>
                    </a:lnTo>
                    <a:close/>
                  </a:path>
                </a:pathLst>
              </a:custGeom>
              <a:solidFill>
                <a:srgbClr val="F2E16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88" name="Google Shape;588;p54"/>
              <p:cNvSpPr/>
              <p:nvPr/>
            </p:nvSpPr>
            <p:spPr>
              <a:xfrm>
                <a:off x="1948403" y="5810697"/>
                <a:ext cx="3741423" cy="345814"/>
              </a:xfrm>
              <a:prstGeom prst="rect">
                <a:avLst/>
              </a:prstGeom>
              <a:gradFill>
                <a:gsLst>
                  <a:gs pos="0">
                    <a:srgbClr val="977514"/>
                  </a:gs>
                  <a:gs pos="50000">
                    <a:srgbClr val="D0A11C"/>
                  </a:gs>
                  <a:gs pos="100000">
                    <a:srgbClr val="977514"/>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1616"/>
                  </a:buClr>
                  <a:buSzPts val="1800"/>
                  <a:buFont typeface="Noto Sans Symbols"/>
                  <a:buNone/>
                </a:pPr>
                <a:r>
                  <a:rPr b="1" lang="en-US" sz="1800">
                    <a:solidFill>
                      <a:srgbClr val="161616"/>
                    </a:solidFill>
                    <a:latin typeface="Times New Roman"/>
                    <a:ea typeface="Times New Roman"/>
                    <a:cs typeface="Times New Roman"/>
                    <a:sym typeface="Times New Roman"/>
                  </a:rPr>
                  <a:t>HNTW 6 (15 – 17/7/1954)</a:t>
                </a:r>
                <a:endParaRPr/>
              </a:p>
            </p:txBody>
          </p:sp>
        </p:grpSp>
        <p:grpSp>
          <p:nvGrpSpPr>
            <p:cNvPr id="589" name="Google Shape;589;p54"/>
            <p:cNvGrpSpPr/>
            <p:nvPr/>
          </p:nvGrpSpPr>
          <p:grpSpPr>
            <a:xfrm>
              <a:off x="114300" y="5656452"/>
              <a:ext cx="2341612" cy="822459"/>
              <a:chOff x="685800" y="5181601"/>
              <a:chExt cx="2146629" cy="993235"/>
            </a:xfrm>
          </p:grpSpPr>
          <p:cxnSp>
            <p:nvCxnSpPr>
              <p:cNvPr id="590" name="Google Shape;590;p54"/>
              <p:cNvCxnSpPr/>
              <p:nvPr/>
            </p:nvCxnSpPr>
            <p:spPr>
              <a:xfrm rot="10800000">
                <a:off x="685800" y="6164521"/>
                <a:ext cx="1263237" cy="0"/>
              </a:xfrm>
              <a:prstGeom prst="straightConnector1">
                <a:avLst/>
              </a:prstGeom>
              <a:noFill/>
              <a:ln cap="flat" cmpd="sng" w="9525">
                <a:solidFill>
                  <a:schemeClr val="dk1"/>
                </a:solidFill>
                <a:prstDash val="solid"/>
                <a:round/>
                <a:headEnd len="med" w="med" type="none"/>
                <a:tailEnd len="med" w="med" type="none"/>
              </a:ln>
            </p:spPr>
          </p:cxnSp>
          <p:cxnSp>
            <p:nvCxnSpPr>
              <p:cNvPr id="591" name="Google Shape;591;p54"/>
              <p:cNvCxnSpPr/>
              <p:nvPr/>
            </p:nvCxnSpPr>
            <p:spPr>
              <a:xfrm rot="10800000">
                <a:off x="685800" y="5191917"/>
                <a:ext cx="2146629" cy="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54"/>
              <p:cNvCxnSpPr/>
              <p:nvPr/>
            </p:nvCxnSpPr>
            <p:spPr>
              <a:xfrm>
                <a:off x="876449" y="5191917"/>
                <a:ext cx="0" cy="946078"/>
              </a:xfrm>
              <a:prstGeom prst="straightConnector1">
                <a:avLst/>
              </a:prstGeom>
              <a:noFill/>
              <a:ln cap="flat" cmpd="sng" w="9525">
                <a:solidFill>
                  <a:schemeClr val="dk1"/>
                </a:solidFill>
                <a:prstDash val="solid"/>
                <a:round/>
                <a:headEnd len="med" w="med" type="triangle"/>
                <a:tailEnd len="med" w="med" type="triangle"/>
              </a:ln>
            </p:spPr>
          </p:cxnSp>
          <p:sp>
            <p:nvSpPr>
              <p:cNvPr id="593" name="Google Shape;593;p54"/>
              <p:cNvSpPr txBox="1"/>
              <p:nvPr/>
            </p:nvSpPr>
            <p:spPr>
              <a:xfrm>
                <a:off x="914288" y="5181601"/>
                <a:ext cx="1400039" cy="993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Đế quốc Mỹ là kẻ thù chính của nhân dân Đông Dương</a:t>
                </a:r>
                <a:endParaRPr/>
              </a:p>
            </p:txBody>
          </p:sp>
        </p:grpSp>
      </p:grpSp>
      <p:grpSp>
        <p:nvGrpSpPr>
          <p:cNvPr id="594" name="Google Shape;594;p54"/>
          <p:cNvGrpSpPr/>
          <p:nvPr/>
        </p:nvGrpSpPr>
        <p:grpSpPr>
          <a:xfrm>
            <a:off x="1649413" y="4343401"/>
            <a:ext cx="6094412" cy="1108075"/>
            <a:chOff x="126010" y="4860039"/>
            <a:chExt cx="6093400" cy="820548"/>
          </a:xfrm>
        </p:grpSpPr>
        <p:grpSp>
          <p:nvGrpSpPr>
            <p:cNvPr id="595" name="Google Shape;595;p54"/>
            <p:cNvGrpSpPr/>
            <p:nvPr/>
          </p:nvGrpSpPr>
          <p:grpSpPr>
            <a:xfrm>
              <a:off x="2454485" y="4861215"/>
              <a:ext cx="3764925" cy="819372"/>
              <a:chOff x="2829633" y="4224524"/>
              <a:chExt cx="4084037" cy="980301"/>
            </a:xfrm>
          </p:grpSpPr>
          <p:sp>
            <p:nvSpPr>
              <p:cNvPr id="596" name="Google Shape;596;p54"/>
              <p:cNvSpPr/>
              <p:nvPr/>
            </p:nvSpPr>
            <p:spPr>
              <a:xfrm>
                <a:off x="6295555" y="4224524"/>
                <a:ext cx="611228" cy="980301"/>
              </a:xfrm>
              <a:custGeom>
                <a:rect b="b" l="l" r="r" t="t"/>
                <a:pathLst>
                  <a:path extrusionOk="0" h="444" w="306">
                    <a:moveTo>
                      <a:pt x="306" y="122"/>
                    </a:moveTo>
                    <a:lnTo>
                      <a:pt x="0" y="444"/>
                    </a:lnTo>
                    <a:lnTo>
                      <a:pt x="0" y="286"/>
                    </a:lnTo>
                    <a:lnTo>
                      <a:pt x="306" y="0"/>
                    </a:lnTo>
                    <a:lnTo>
                      <a:pt x="306" y="122"/>
                    </a:lnTo>
                    <a:close/>
                  </a:path>
                </a:pathLst>
              </a:custGeom>
              <a:gradFill>
                <a:gsLst>
                  <a:gs pos="0">
                    <a:srgbClr val="652307"/>
                  </a:gs>
                  <a:gs pos="50000">
                    <a:srgbClr val="90330A"/>
                  </a:gs>
                  <a:gs pos="100000">
                    <a:srgbClr val="652307"/>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97" name="Google Shape;597;p54"/>
              <p:cNvSpPr/>
              <p:nvPr/>
            </p:nvSpPr>
            <p:spPr>
              <a:xfrm>
                <a:off x="2829633" y="4224524"/>
                <a:ext cx="4084037" cy="632906"/>
              </a:xfrm>
              <a:custGeom>
                <a:rect b="b" l="l" r="r" t="t"/>
                <a:pathLst>
                  <a:path extrusionOk="0" h="286" w="2048">
                    <a:moveTo>
                      <a:pt x="1742" y="286"/>
                    </a:moveTo>
                    <a:lnTo>
                      <a:pt x="0" y="286"/>
                    </a:lnTo>
                    <a:lnTo>
                      <a:pt x="446" y="0"/>
                    </a:lnTo>
                    <a:lnTo>
                      <a:pt x="2048" y="0"/>
                    </a:lnTo>
                    <a:lnTo>
                      <a:pt x="1742" y="286"/>
                    </a:lnTo>
                    <a:close/>
                  </a:path>
                </a:pathLst>
              </a:custGeom>
              <a:solidFill>
                <a:srgbClr val="FF99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598" name="Google Shape;598;p54"/>
              <p:cNvSpPr/>
              <p:nvPr/>
            </p:nvSpPr>
            <p:spPr>
              <a:xfrm>
                <a:off x="2833077" y="4854617"/>
                <a:ext cx="3477974" cy="345989"/>
              </a:xfrm>
              <a:prstGeom prst="rect">
                <a:avLst/>
              </a:prstGeom>
              <a:gradFill>
                <a:gsLst>
                  <a:gs pos="0">
                    <a:srgbClr val="A0523A"/>
                  </a:gs>
                  <a:gs pos="50000">
                    <a:srgbClr val="DC7150"/>
                  </a:gs>
                  <a:gs pos="100000">
                    <a:srgbClr val="A0523A"/>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1616"/>
                  </a:buClr>
                  <a:buSzPts val="1800"/>
                  <a:buFont typeface="Noto Sans Symbols"/>
                  <a:buNone/>
                </a:pPr>
                <a:r>
                  <a:rPr b="1" lang="en-US" sz="1800">
                    <a:solidFill>
                      <a:srgbClr val="161616"/>
                    </a:solidFill>
                    <a:latin typeface="Times New Roman"/>
                    <a:ea typeface="Times New Roman"/>
                    <a:cs typeface="Times New Roman"/>
                    <a:sym typeface="Times New Roman"/>
                  </a:rPr>
                  <a:t>NQ BCT 9/1954</a:t>
                </a:r>
                <a:endParaRPr/>
              </a:p>
            </p:txBody>
          </p:sp>
        </p:grpSp>
        <p:grpSp>
          <p:nvGrpSpPr>
            <p:cNvPr id="599" name="Google Shape;599;p54"/>
            <p:cNvGrpSpPr/>
            <p:nvPr/>
          </p:nvGrpSpPr>
          <p:grpSpPr>
            <a:xfrm>
              <a:off x="126010" y="4860039"/>
              <a:ext cx="3145903" cy="799388"/>
              <a:chOff x="685800" y="4229100"/>
              <a:chExt cx="3030838" cy="960365"/>
            </a:xfrm>
          </p:grpSpPr>
          <p:cxnSp>
            <p:nvCxnSpPr>
              <p:cNvPr id="600" name="Google Shape;600;p54"/>
              <p:cNvCxnSpPr/>
              <p:nvPr/>
            </p:nvCxnSpPr>
            <p:spPr>
              <a:xfrm rot="10800000">
                <a:off x="685800" y="4229100"/>
                <a:ext cx="3030838" cy="0"/>
              </a:xfrm>
              <a:prstGeom prst="straightConnector1">
                <a:avLst/>
              </a:prstGeom>
              <a:noFill/>
              <a:ln cap="flat" cmpd="sng" w="9525">
                <a:solidFill>
                  <a:schemeClr val="dk1"/>
                </a:solidFill>
                <a:prstDash val="solid"/>
                <a:round/>
                <a:headEnd len="med" w="med" type="none"/>
                <a:tailEnd len="med" w="med" type="none"/>
              </a:ln>
            </p:spPr>
          </p:cxnSp>
          <p:cxnSp>
            <p:nvCxnSpPr>
              <p:cNvPr id="601" name="Google Shape;601;p54"/>
              <p:cNvCxnSpPr/>
              <p:nvPr/>
            </p:nvCxnSpPr>
            <p:spPr>
              <a:xfrm>
                <a:off x="876947" y="4244636"/>
                <a:ext cx="0" cy="944829"/>
              </a:xfrm>
              <a:prstGeom prst="straightConnector1">
                <a:avLst/>
              </a:prstGeom>
              <a:noFill/>
              <a:ln cap="flat" cmpd="sng" w="9525">
                <a:solidFill>
                  <a:schemeClr val="dk1"/>
                </a:solidFill>
                <a:prstDash val="solid"/>
                <a:round/>
                <a:headEnd len="med" w="med" type="triangle"/>
                <a:tailEnd len="med" w="med" type="triangle"/>
              </a:ln>
            </p:spPr>
          </p:cxnSp>
          <p:sp>
            <p:nvSpPr>
              <p:cNvPr id="602" name="Google Shape;602;p54"/>
              <p:cNvSpPr txBox="1"/>
              <p:nvPr/>
            </p:nvSpPr>
            <p:spPr>
              <a:xfrm>
                <a:off x="866243" y="4370330"/>
                <a:ext cx="1952764" cy="7343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Chuyển từ đấu tranh vũ trang sang đấu tranh chính trị</a:t>
                </a:r>
                <a:endParaRPr/>
              </a:p>
            </p:txBody>
          </p:sp>
        </p:grpSp>
      </p:grpSp>
      <p:pic>
        <p:nvPicPr>
          <p:cNvPr descr="51.jpg" id="603" name="Google Shape;603;p54"/>
          <p:cNvPicPr preferRelativeResize="0"/>
          <p:nvPr/>
        </p:nvPicPr>
        <p:blipFill rotWithShape="1">
          <a:blip r:embed="rId3">
            <a:alphaModFix/>
          </a:blip>
          <a:srcRect b="0" l="11539" r="4825" t="6312"/>
          <a:stretch/>
        </p:blipFill>
        <p:spPr>
          <a:xfrm>
            <a:off x="6629400" y="5029200"/>
            <a:ext cx="2154238" cy="1828800"/>
          </a:xfrm>
          <a:prstGeom prst="rect">
            <a:avLst/>
          </a:prstGeom>
          <a:noFill/>
          <a:ln>
            <a:noFill/>
          </a:ln>
        </p:spPr>
      </p:pic>
      <p:pic>
        <p:nvPicPr>
          <p:cNvPr descr="60.jpg" id="604" name="Google Shape;604;p54"/>
          <p:cNvPicPr preferRelativeResize="0"/>
          <p:nvPr/>
        </p:nvPicPr>
        <p:blipFill rotWithShape="1">
          <a:blip r:embed="rId4">
            <a:alphaModFix/>
          </a:blip>
          <a:srcRect b="0" l="4349" r="6522" t="4160"/>
          <a:stretch/>
        </p:blipFill>
        <p:spPr>
          <a:xfrm>
            <a:off x="7391400" y="3886201"/>
            <a:ext cx="2057400" cy="2062163"/>
          </a:xfrm>
          <a:prstGeom prst="rect">
            <a:avLst/>
          </a:prstGeom>
          <a:noFill/>
          <a:ln>
            <a:noFill/>
          </a:ln>
        </p:spPr>
      </p:pic>
      <p:grpSp>
        <p:nvGrpSpPr>
          <p:cNvPr id="605" name="Google Shape;605;p54"/>
          <p:cNvGrpSpPr/>
          <p:nvPr/>
        </p:nvGrpSpPr>
        <p:grpSpPr>
          <a:xfrm>
            <a:off x="1676400" y="1905000"/>
            <a:ext cx="7224712" cy="1231900"/>
            <a:chOff x="137719" y="3170680"/>
            <a:chExt cx="7224844" cy="880881"/>
          </a:xfrm>
        </p:grpSpPr>
        <p:grpSp>
          <p:nvGrpSpPr>
            <p:cNvPr id="606" name="Google Shape;606;p54"/>
            <p:cNvGrpSpPr/>
            <p:nvPr/>
          </p:nvGrpSpPr>
          <p:grpSpPr>
            <a:xfrm>
              <a:off x="4079553" y="3192248"/>
              <a:ext cx="3283010" cy="859313"/>
              <a:chOff x="4592913" y="2286515"/>
              <a:chExt cx="3560487" cy="980778"/>
            </a:xfrm>
          </p:grpSpPr>
          <p:sp>
            <p:nvSpPr>
              <p:cNvPr id="607" name="Google Shape;607;p54"/>
              <p:cNvSpPr/>
              <p:nvPr/>
            </p:nvSpPr>
            <p:spPr>
              <a:xfrm>
                <a:off x="7533586" y="2286515"/>
                <a:ext cx="612927" cy="980778"/>
              </a:xfrm>
              <a:custGeom>
                <a:rect b="b" l="l" r="r" t="t"/>
                <a:pathLst>
                  <a:path extrusionOk="0" h="444" w="308">
                    <a:moveTo>
                      <a:pt x="308" y="120"/>
                    </a:moveTo>
                    <a:lnTo>
                      <a:pt x="0" y="444"/>
                    </a:lnTo>
                    <a:lnTo>
                      <a:pt x="0" y="286"/>
                    </a:lnTo>
                    <a:lnTo>
                      <a:pt x="308" y="0"/>
                    </a:lnTo>
                    <a:lnTo>
                      <a:pt x="308" y="120"/>
                    </a:lnTo>
                    <a:close/>
                  </a:path>
                </a:pathLst>
              </a:custGeom>
              <a:gradFill>
                <a:gsLst>
                  <a:gs pos="0">
                    <a:srgbClr val="003C2C"/>
                  </a:gs>
                  <a:gs pos="50000">
                    <a:srgbClr val="00563F"/>
                  </a:gs>
                  <a:gs pos="100000">
                    <a:srgbClr val="003C2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08" name="Google Shape;608;p54"/>
              <p:cNvSpPr/>
              <p:nvPr/>
            </p:nvSpPr>
            <p:spPr>
              <a:xfrm>
                <a:off x="4592913" y="2286515"/>
                <a:ext cx="3560487" cy="627076"/>
              </a:xfrm>
              <a:custGeom>
                <a:rect b="b" l="l" r="r" t="t"/>
                <a:pathLst>
                  <a:path extrusionOk="0" h="284" w="1786">
                    <a:moveTo>
                      <a:pt x="1478" y="284"/>
                    </a:moveTo>
                    <a:lnTo>
                      <a:pt x="0" y="284"/>
                    </a:lnTo>
                    <a:lnTo>
                      <a:pt x="446" y="0"/>
                    </a:lnTo>
                    <a:lnTo>
                      <a:pt x="1786" y="0"/>
                    </a:lnTo>
                    <a:lnTo>
                      <a:pt x="1478" y="284"/>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09" name="Google Shape;609;p54"/>
              <p:cNvSpPr/>
              <p:nvPr/>
            </p:nvSpPr>
            <p:spPr>
              <a:xfrm>
                <a:off x="4599799" y="2913591"/>
                <a:ext cx="2947560" cy="352407"/>
              </a:xfrm>
              <a:prstGeom prst="rect">
                <a:avLst/>
              </a:prstGeom>
              <a:gradFill>
                <a:gsLst>
                  <a:gs pos="0">
                    <a:srgbClr val="00684D"/>
                  </a:gs>
                  <a:gs pos="50000">
                    <a:srgbClr val="00906A"/>
                  </a:gs>
                  <a:gs pos="100000">
                    <a:srgbClr val="00684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1616"/>
                  </a:buClr>
                  <a:buSzPts val="1600"/>
                  <a:buFont typeface="Noto Sans Symbols"/>
                  <a:buNone/>
                </a:pPr>
                <a:r>
                  <a:rPr b="1" lang="en-US" sz="1600">
                    <a:solidFill>
                      <a:srgbClr val="161616"/>
                    </a:solidFill>
                    <a:latin typeface="Times New Roman"/>
                    <a:ea typeface="Times New Roman"/>
                    <a:cs typeface="Times New Roman"/>
                    <a:sym typeface="Times New Roman"/>
                  </a:rPr>
                  <a:t>HNTW 15 (1/1959)</a:t>
                </a:r>
                <a:endParaRPr/>
              </a:p>
            </p:txBody>
          </p:sp>
        </p:grpSp>
        <p:grpSp>
          <p:nvGrpSpPr>
            <p:cNvPr id="610" name="Google Shape;610;p54"/>
            <p:cNvGrpSpPr/>
            <p:nvPr/>
          </p:nvGrpSpPr>
          <p:grpSpPr>
            <a:xfrm>
              <a:off x="137719" y="3170680"/>
              <a:ext cx="4762587" cy="844556"/>
              <a:chOff x="685800" y="2286000"/>
              <a:chExt cx="4797211" cy="1010373"/>
            </a:xfrm>
          </p:grpSpPr>
          <p:cxnSp>
            <p:nvCxnSpPr>
              <p:cNvPr id="611" name="Google Shape;611;p54"/>
              <p:cNvCxnSpPr/>
              <p:nvPr/>
            </p:nvCxnSpPr>
            <p:spPr>
              <a:xfrm rot="10800000">
                <a:off x="685800" y="2294148"/>
                <a:ext cx="4797211" cy="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54"/>
              <p:cNvCxnSpPr/>
              <p:nvPr/>
            </p:nvCxnSpPr>
            <p:spPr>
              <a:xfrm>
                <a:off x="876089" y="2286000"/>
                <a:ext cx="0" cy="1010373"/>
              </a:xfrm>
              <a:prstGeom prst="straightConnector1">
                <a:avLst/>
              </a:prstGeom>
              <a:noFill/>
              <a:ln cap="flat" cmpd="sng" w="9525">
                <a:solidFill>
                  <a:schemeClr val="dk1"/>
                </a:solidFill>
                <a:prstDash val="solid"/>
                <a:round/>
                <a:headEnd len="med" w="med" type="triangle"/>
                <a:tailEnd len="med" w="med" type="triangle"/>
              </a:ln>
            </p:spPr>
          </p:cxnSp>
          <p:sp>
            <p:nvSpPr>
              <p:cNvPr id="613" name="Google Shape;613;p54"/>
              <p:cNvSpPr txBox="1"/>
              <p:nvPr/>
            </p:nvSpPr>
            <p:spPr>
              <a:xfrm>
                <a:off x="874490" y="2286000"/>
                <a:ext cx="3049427" cy="915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Con đường cơ bản của CM miền Nam là khởi nghĩa giành chính quyền về tay nhân dân... kết hợp ĐT chính trị và vũ trang</a:t>
                </a:r>
                <a:endParaRPr/>
              </a:p>
            </p:txBody>
          </p:sp>
        </p:grpSp>
      </p:grpSp>
      <p:pic>
        <p:nvPicPr>
          <p:cNvPr id="614" name="Google Shape;614;p54"/>
          <p:cNvPicPr preferRelativeResize="0"/>
          <p:nvPr/>
        </p:nvPicPr>
        <p:blipFill rotWithShape="1">
          <a:blip r:embed="rId5">
            <a:alphaModFix/>
          </a:blip>
          <a:srcRect b="0" l="0" r="0" t="0"/>
          <a:stretch/>
        </p:blipFill>
        <p:spPr>
          <a:xfrm>
            <a:off x="7620000" y="2362200"/>
            <a:ext cx="1828800" cy="2000250"/>
          </a:xfrm>
          <a:prstGeom prst="rect">
            <a:avLst/>
          </a:prstGeom>
          <a:noFill/>
          <a:ln>
            <a:noFill/>
          </a:ln>
        </p:spPr>
      </p:pic>
      <p:sp>
        <p:nvSpPr>
          <p:cNvPr id="615" name="Google Shape;615;p54"/>
          <p:cNvSpPr/>
          <p:nvPr/>
        </p:nvSpPr>
        <p:spPr>
          <a:xfrm>
            <a:off x="3505200" y="2286000"/>
            <a:ext cx="2514600" cy="3678238"/>
          </a:xfrm>
          <a:custGeom>
            <a:rect b="b" l="l" r="r" t="t"/>
            <a:pathLst>
              <a:path extrusionOk="0" h="2648" w="1824">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a:gsLst>
              <a:gs pos="0">
                <a:srgbClr val="D11364"/>
              </a:gs>
              <a:gs pos="100000">
                <a:srgbClr val="930D4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pic>
        <p:nvPicPr>
          <p:cNvPr descr="58.jpg" id="616" name="Google Shape;616;p54"/>
          <p:cNvPicPr preferRelativeResize="0"/>
          <p:nvPr/>
        </p:nvPicPr>
        <p:blipFill rotWithShape="1">
          <a:blip r:embed="rId6">
            <a:alphaModFix/>
          </a:blip>
          <a:srcRect b="0" l="0" r="0" t="0"/>
          <a:stretch/>
        </p:blipFill>
        <p:spPr>
          <a:xfrm>
            <a:off x="8305800" y="1295401"/>
            <a:ext cx="2362200" cy="1914525"/>
          </a:xfrm>
          <a:prstGeom prst="rect">
            <a:avLst/>
          </a:prstGeom>
          <a:noFill/>
          <a:ln>
            <a:noFill/>
          </a:ln>
        </p:spPr>
      </p:pic>
      <p:sp>
        <p:nvSpPr>
          <p:cNvPr id="617" name="Google Shape;617;p54"/>
          <p:cNvSpPr txBox="1"/>
          <p:nvPr/>
        </p:nvSpPr>
        <p:spPr>
          <a:xfrm>
            <a:off x="2253673" y="341747"/>
            <a:ext cx="8229600" cy="87889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Times New Roman"/>
              <a:buChar char="-"/>
            </a:pPr>
            <a:r>
              <a:rPr b="1" lang="en-US" sz="1800">
                <a:solidFill>
                  <a:srgbClr val="000000"/>
                </a:solidFill>
                <a:latin typeface="Times New Roman"/>
                <a:ea typeface="Times New Roman"/>
                <a:cs typeface="Times New Roman"/>
                <a:sym typeface="Times New Roman"/>
              </a:rPr>
              <a:t>Yêu cầu bức thiết: có được đường lối đúng đắn, vừa phù hợp với tình hình mỗi miền, tình hình cả nước, vừa phù hợp với xu thế chung của thời đại.</a:t>
            </a:r>
            <a:endParaRPr sz="1400">
              <a:solidFill>
                <a:schemeClr val="dk1"/>
              </a:solidFill>
              <a:latin typeface="Calibri"/>
              <a:ea typeface="Calibri"/>
              <a:cs typeface="Calibri"/>
              <a:sym typeface="Calibri"/>
            </a:endParaRPr>
          </a:p>
        </p:txBody>
      </p:sp>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4"/>
                                        </p:tgtEl>
                                        <p:attrNameLst>
                                          <p:attrName>style.visibility</p:attrName>
                                        </p:attrNameLst>
                                      </p:cBhvr>
                                      <p:to>
                                        <p:strVal val="visible"/>
                                      </p:to>
                                    </p:set>
                                    <p:anim calcmode="lin" valueType="num">
                                      <p:cBhvr additive="base">
                                        <p:cTn dur="500"/>
                                        <p:tgtEl>
                                          <p:spTgt spid="5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500"/>
                                        <p:tgtEl>
                                          <p:spTgt spid="6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4"/>
                                        </p:tgtEl>
                                        <p:attrNameLst>
                                          <p:attrName>style.visibility</p:attrName>
                                        </p:attrNameLst>
                                      </p:cBhvr>
                                      <p:to>
                                        <p:strVal val="visible"/>
                                      </p:to>
                                    </p:set>
                                    <p:anim calcmode="lin" valueType="num">
                                      <p:cBhvr additive="base">
                                        <p:cTn dur="500"/>
                                        <p:tgtEl>
                                          <p:spTgt spid="5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500"/>
                                        <p:tgtEl>
                                          <p:spTgt spid="6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500"/>
                                        <p:tgtEl>
                                          <p:spTgt spid="6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75"/>
                                        </p:tgtEl>
                                        <p:attrNameLst>
                                          <p:attrName>style.visibility</p:attrName>
                                        </p:attrNameLst>
                                      </p:cBhvr>
                                      <p:to>
                                        <p:strVal val="visible"/>
                                      </p:to>
                                    </p:set>
                                    <p:anim calcmode="lin" valueType="num">
                                      <p:cBhvr additive="base">
                                        <p:cTn dur="500"/>
                                        <p:tgtEl>
                                          <p:spTgt spid="5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500"/>
                                        <p:tgtEl>
                                          <p:spTgt spid="6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500"/>
                                        <p:tgtEl>
                                          <p:spTgt spid="6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pSp>
        <p:nvGrpSpPr>
          <p:cNvPr id="622" name="Google Shape;622;p55"/>
          <p:cNvGrpSpPr/>
          <p:nvPr/>
        </p:nvGrpSpPr>
        <p:grpSpPr>
          <a:xfrm>
            <a:off x="1676400" y="4775200"/>
            <a:ext cx="6637338" cy="1092200"/>
            <a:chOff x="152400" y="5537204"/>
            <a:chExt cx="6637338" cy="1092196"/>
          </a:xfrm>
        </p:grpSpPr>
        <p:grpSp>
          <p:nvGrpSpPr>
            <p:cNvPr id="623" name="Google Shape;623;p55"/>
            <p:cNvGrpSpPr/>
            <p:nvPr/>
          </p:nvGrpSpPr>
          <p:grpSpPr>
            <a:xfrm>
              <a:off x="1808163" y="5562604"/>
              <a:ext cx="4348162" cy="838197"/>
              <a:chOff x="1947792" y="5190912"/>
              <a:chExt cx="4348100" cy="981289"/>
            </a:xfrm>
          </p:grpSpPr>
          <p:sp>
            <p:nvSpPr>
              <p:cNvPr id="624" name="Google Shape;624;p55"/>
              <p:cNvSpPr/>
              <p:nvPr/>
            </p:nvSpPr>
            <p:spPr>
              <a:xfrm>
                <a:off x="5681539" y="5190912"/>
                <a:ext cx="614353" cy="981289"/>
              </a:xfrm>
              <a:custGeom>
                <a:rect b="b" l="l" r="r" t="t"/>
                <a:pathLst>
                  <a:path extrusionOk="0" h="444" w="308">
                    <a:moveTo>
                      <a:pt x="308" y="122"/>
                    </a:moveTo>
                    <a:lnTo>
                      <a:pt x="0" y="444"/>
                    </a:lnTo>
                    <a:lnTo>
                      <a:pt x="0" y="286"/>
                    </a:lnTo>
                    <a:lnTo>
                      <a:pt x="308" y="0"/>
                    </a:lnTo>
                    <a:lnTo>
                      <a:pt x="308" y="122"/>
                    </a:lnTo>
                    <a:close/>
                  </a:path>
                </a:pathLst>
              </a:custGeom>
              <a:gradFill>
                <a:gsLst>
                  <a:gs pos="0">
                    <a:srgbClr val="654B09"/>
                  </a:gs>
                  <a:gs pos="50000">
                    <a:srgbClr val="906B0E"/>
                  </a:gs>
                  <a:gs pos="100000">
                    <a:srgbClr val="654B09"/>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25" name="Google Shape;625;p55"/>
              <p:cNvSpPr/>
              <p:nvPr/>
            </p:nvSpPr>
            <p:spPr>
              <a:xfrm>
                <a:off x="1949379" y="5196488"/>
                <a:ext cx="4346513" cy="626315"/>
              </a:xfrm>
              <a:custGeom>
                <a:rect b="b" l="l" r="r" t="t"/>
                <a:pathLst>
                  <a:path extrusionOk="0" h="284" w="2180">
                    <a:moveTo>
                      <a:pt x="1872" y="284"/>
                    </a:moveTo>
                    <a:lnTo>
                      <a:pt x="0" y="284"/>
                    </a:lnTo>
                    <a:lnTo>
                      <a:pt x="446" y="0"/>
                    </a:lnTo>
                    <a:lnTo>
                      <a:pt x="2180" y="0"/>
                    </a:lnTo>
                    <a:lnTo>
                      <a:pt x="1872" y="284"/>
                    </a:lnTo>
                    <a:close/>
                  </a:path>
                </a:pathLst>
              </a:custGeom>
              <a:solidFill>
                <a:srgbClr val="F2E16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26" name="Google Shape;626;p55"/>
              <p:cNvSpPr/>
              <p:nvPr/>
            </p:nvSpPr>
            <p:spPr>
              <a:xfrm>
                <a:off x="1947792" y="5824662"/>
                <a:ext cx="3741684" cy="345682"/>
              </a:xfrm>
              <a:prstGeom prst="rect">
                <a:avLst/>
              </a:prstGeom>
              <a:gradFill>
                <a:gsLst>
                  <a:gs pos="0">
                    <a:srgbClr val="B38B18"/>
                  </a:gs>
                  <a:gs pos="50000">
                    <a:srgbClr val="D0A11C"/>
                  </a:gs>
                  <a:gs pos="100000">
                    <a:srgbClr val="B38B1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71616"/>
                    </a:solidFill>
                    <a:latin typeface="Calibri"/>
                    <a:ea typeface="Calibri"/>
                    <a:cs typeface="Calibri"/>
                    <a:sym typeface="Calibri"/>
                  </a:rPr>
                  <a:t>Tháng 9/1954, Bộ Chính trị</a:t>
                </a:r>
                <a:endParaRPr/>
              </a:p>
            </p:txBody>
          </p:sp>
        </p:grpSp>
        <p:grpSp>
          <p:nvGrpSpPr>
            <p:cNvPr id="627" name="Google Shape;627;p55"/>
            <p:cNvGrpSpPr/>
            <p:nvPr/>
          </p:nvGrpSpPr>
          <p:grpSpPr>
            <a:xfrm>
              <a:off x="152400" y="5537204"/>
              <a:ext cx="2540000" cy="849310"/>
              <a:chOff x="685800" y="5181601"/>
              <a:chExt cx="2146918" cy="974527"/>
            </a:xfrm>
          </p:grpSpPr>
          <p:cxnSp>
            <p:nvCxnSpPr>
              <p:cNvPr id="628" name="Google Shape;628;p55"/>
              <p:cNvCxnSpPr/>
              <p:nvPr/>
            </p:nvCxnSpPr>
            <p:spPr>
              <a:xfrm flipH="1">
                <a:off x="750208" y="6148842"/>
                <a:ext cx="1352558" cy="7286"/>
              </a:xfrm>
              <a:prstGeom prst="straightConnector1">
                <a:avLst/>
              </a:prstGeom>
              <a:noFill/>
              <a:ln cap="flat" cmpd="sng" w="9525">
                <a:solidFill>
                  <a:schemeClr val="dk1"/>
                </a:solidFill>
                <a:prstDash val="solid"/>
                <a:round/>
                <a:headEnd len="med" w="med" type="none"/>
                <a:tailEnd len="med" w="med" type="none"/>
              </a:ln>
            </p:spPr>
          </p:cxnSp>
          <p:cxnSp>
            <p:nvCxnSpPr>
              <p:cNvPr id="629" name="Google Shape;629;p55"/>
              <p:cNvCxnSpPr/>
              <p:nvPr/>
            </p:nvCxnSpPr>
            <p:spPr>
              <a:xfrm rot="10800000">
                <a:off x="685800" y="5190709"/>
                <a:ext cx="2146918" cy="0"/>
              </a:xfrm>
              <a:prstGeom prst="straightConnector1">
                <a:avLst/>
              </a:prstGeom>
              <a:noFill/>
              <a:ln cap="flat" cmpd="sng" w="9525">
                <a:solidFill>
                  <a:schemeClr val="dk1"/>
                </a:solidFill>
                <a:prstDash val="solid"/>
                <a:round/>
                <a:headEnd len="med" w="med" type="none"/>
                <a:tailEnd len="med" w="med" type="none"/>
              </a:ln>
            </p:spPr>
          </p:cxnSp>
          <p:cxnSp>
            <p:nvCxnSpPr>
              <p:cNvPr id="630" name="Google Shape;630;p55"/>
              <p:cNvCxnSpPr/>
              <p:nvPr/>
            </p:nvCxnSpPr>
            <p:spPr>
              <a:xfrm>
                <a:off x="876339" y="5190709"/>
                <a:ext cx="0" cy="947203"/>
              </a:xfrm>
              <a:prstGeom prst="straightConnector1">
                <a:avLst/>
              </a:prstGeom>
              <a:noFill/>
              <a:ln cap="flat" cmpd="sng" w="9525">
                <a:solidFill>
                  <a:schemeClr val="dk1"/>
                </a:solidFill>
                <a:prstDash val="solid"/>
                <a:round/>
                <a:headEnd len="med" w="med" type="triangle"/>
                <a:tailEnd len="med" w="med" type="triangle"/>
              </a:ln>
            </p:spPr>
          </p:cxnSp>
          <p:sp>
            <p:nvSpPr>
              <p:cNvPr id="631" name="Google Shape;631;p55"/>
              <p:cNvSpPr txBox="1"/>
              <p:nvPr/>
            </p:nvSpPr>
            <p:spPr>
              <a:xfrm>
                <a:off x="913910" y="5181601"/>
                <a:ext cx="1600796" cy="9472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Hàn gắn vết hương </a:t>
                </a:r>
                <a:endParaRPr/>
              </a:p>
              <a:p>
                <a:pPr indent="0" lvl="0" marL="0" marR="0" rtl="0" algn="l">
                  <a:spcBef>
                    <a:spcPts val="0"/>
                  </a:spcBef>
                  <a:spcAft>
                    <a:spcPts val="0"/>
                  </a:spcAft>
                  <a:buClr>
                    <a:schemeClr val="dk1"/>
                  </a:buClr>
                  <a:buSzPts val="1600"/>
                  <a:buFont typeface="Noto Sans Symbols"/>
                  <a:buNone/>
                </a:pPr>
                <a:r>
                  <a:rPr b="1" lang="en-US" sz="1600">
                    <a:solidFill>
                      <a:schemeClr val="dk1"/>
                    </a:solidFill>
                    <a:latin typeface="Times New Roman"/>
                    <a:ea typeface="Times New Roman"/>
                    <a:cs typeface="Times New Roman"/>
                    <a:sym typeface="Times New Roman"/>
                  </a:rPr>
                  <a:t>chiến tranh, khôi phục  kinh tế</a:t>
                </a:r>
                <a:endParaRPr/>
              </a:p>
            </p:txBody>
          </p:sp>
        </p:grpSp>
        <p:pic>
          <p:nvPicPr>
            <p:cNvPr descr="BAC HO THAM HAI DUONG 1957.jpg" id="632" name="Google Shape;632;p55"/>
            <p:cNvPicPr preferRelativeResize="0"/>
            <p:nvPr/>
          </p:nvPicPr>
          <p:blipFill rotWithShape="1">
            <a:blip r:embed="rId3">
              <a:alphaModFix/>
            </a:blip>
            <a:srcRect b="6939" l="28510" r="0" t="0"/>
            <a:stretch/>
          </p:blipFill>
          <p:spPr>
            <a:xfrm>
              <a:off x="5181600" y="5562600"/>
              <a:ext cx="1608138" cy="1066800"/>
            </a:xfrm>
            <a:prstGeom prst="rect">
              <a:avLst/>
            </a:prstGeom>
            <a:noFill/>
            <a:ln>
              <a:noFill/>
            </a:ln>
          </p:spPr>
        </p:pic>
      </p:grpSp>
      <p:sp>
        <p:nvSpPr>
          <p:cNvPr id="633" name="Google Shape;633;p55"/>
          <p:cNvSpPr/>
          <p:nvPr/>
        </p:nvSpPr>
        <p:spPr>
          <a:xfrm>
            <a:off x="3963988" y="1447800"/>
            <a:ext cx="2817812" cy="3651250"/>
          </a:xfrm>
          <a:custGeom>
            <a:rect b="b" l="l" r="r" t="t"/>
            <a:pathLst>
              <a:path extrusionOk="0" h="2648" w="1824">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a:gsLst>
              <a:gs pos="0">
                <a:srgbClr val="D11364"/>
              </a:gs>
              <a:gs pos="100000">
                <a:srgbClr val="930D4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634" name="Google Shape;634;p55"/>
          <p:cNvGrpSpPr/>
          <p:nvPr/>
        </p:nvGrpSpPr>
        <p:grpSpPr>
          <a:xfrm>
            <a:off x="1689100" y="3937002"/>
            <a:ext cx="7531100" cy="1244599"/>
            <a:chOff x="165100" y="4699001"/>
            <a:chExt cx="7531100" cy="1244599"/>
          </a:xfrm>
        </p:grpSpPr>
        <p:grpSp>
          <p:nvGrpSpPr>
            <p:cNvPr id="635" name="Google Shape;635;p55"/>
            <p:cNvGrpSpPr/>
            <p:nvPr/>
          </p:nvGrpSpPr>
          <p:grpSpPr>
            <a:xfrm>
              <a:off x="2564671" y="4700588"/>
              <a:ext cx="4209179" cy="862012"/>
              <a:chOff x="2703779" y="4224924"/>
              <a:chExt cx="4209891" cy="979901"/>
            </a:xfrm>
          </p:grpSpPr>
          <p:sp>
            <p:nvSpPr>
              <p:cNvPr id="636" name="Google Shape;636;p55"/>
              <p:cNvSpPr/>
              <p:nvPr/>
            </p:nvSpPr>
            <p:spPr>
              <a:xfrm>
                <a:off x="6296028" y="4224924"/>
                <a:ext cx="611291" cy="979901"/>
              </a:xfrm>
              <a:custGeom>
                <a:rect b="b" l="l" r="r" t="t"/>
                <a:pathLst>
                  <a:path extrusionOk="0" h="444" w="306">
                    <a:moveTo>
                      <a:pt x="306" y="122"/>
                    </a:moveTo>
                    <a:lnTo>
                      <a:pt x="0" y="444"/>
                    </a:lnTo>
                    <a:lnTo>
                      <a:pt x="0" y="286"/>
                    </a:lnTo>
                    <a:lnTo>
                      <a:pt x="306" y="0"/>
                    </a:lnTo>
                    <a:lnTo>
                      <a:pt x="306" y="122"/>
                    </a:lnTo>
                    <a:close/>
                  </a:path>
                </a:pathLst>
              </a:custGeom>
              <a:gradFill>
                <a:gsLst>
                  <a:gs pos="0">
                    <a:srgbClr val="652307"/>
                  </a:gs>
                  <a:gs pos="50000">
                    <a:srgbClr val="90330A"/>
                  </a:gs>
                  <a:gs pos="100000">
                    <a:srgbClr val="652307"/>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37" name="Google Shape;637;p55"/>
              <p:cNvSpPr/>
              <p:nvPr/>
            </p:nvSpPr>
            <p:spPr>
              <a:xfrm>
                <a:off x="2829935" y="4224924"/>
                <a:ext cx="4083735" cy="631612"/>
              </a:xfrm>
              <a:custGeom>
                <a:rect b="b" l="l" r="r" t="t"/>
                <a:pathLst>
                  <a:path extrusionOk="0" h="286" w="2048">
                    <a:moveTo>
                      <a:pt x="1742" y="286"/>
                    </a:moveTo>
                    <a:lnTo>
                      <a:pt x="0" y="286"/>
                    </a:lnTo>
                    <a:lnTo>
                      <a:pt x="446" y="0"/>
                    </a:lnTo>
                    <a:lnTo>
                      <a:pt x="2048" y="0"/>
                    </a:lnTo>
                    <a:lnTo>
                      <a:pt x="1742" y="286"/>
                    </a:lnTo>
                    <a:close/>
                  </a:path>
                </a:pathLst>
              </a:custGeom>
              <a:solidFill>
                <a:srgbClr val="FF99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38" name="Google Shape;638;p55"/>
              <p:cNvSpPr/>
              <p:nvPr/>
            </p:nvSpPr>
            <p:spPr>
              <a:xfrm>
                <a:off x="2703779" y="4854731"/>
                <a:ext cx="3477208" cy="346485"/>
              </a:xfrm>
              <a:prstGeom prst="rect">
                <a:avLst/>
              </a:prstGeom>
              <a:gradFill>
                <a:gsLst>
                  <a:gs pos="0">
                    <a:srgbClr val="BE6145"/>
                  </a:gs>
                  <a:gs pos="50000">
                    <a:srgbClr val="DC7150"/>
                  </a:gs>
                  <a:gs pos="100000">
                    <a:srgbClr val="BE6145"/>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71616"/>
                    </a:solidFill>
                    <a:latin typeface="Calibri"/>
                    <a:ea typeface="Calibri"/>
                    <a:cs typeface="Calibri"/>
                    <a:sym typeface="Calibri"/>
                  </a:rPr>
                  <a:t>Hội nghị TW 7 – 8 (khóa II) 3,9-1955</a:t>
                </a:r>
                <a:endParaRPr b="1" sz="1800">
                  <a:solidFill>
                    <a:srgbClr val="171616"/>
                  </a:solidFill>
                  <a:latin typeface="Calibri"/>
                  <a:ea typeface="Calibri"/>
                  <a:cs typeface="Calibri"/>
                  <a:sym typeface="Calibri"/>
                </a:endParaRPr>
              </a:p>
            </p:txBody>
          </p:sp>
        </p:grpSp>
        <p:grpSp>
          <p:nvGrpSpPr>
            <p:cNvPr id="639" name="Google Shape;639;p55"/>
            <p:cNvGrpSpPr/>
            <p:nvPr/>
          </p:nvGrpSpPr>
          <p:grpSpPr>
            <a:xfrm>
              <a:off x="165100" y="4699001"/>
              <a:ext cx="3411538" cy="842110"/>
              <a:chOff x="685800" y="4229100"/>
              <a:chExt cx="3030451" cy="961618"/>
            </a:xfrm>
          </p:grpSpPr>
          <p:cxnSp>
            <p:nvCxnSpPr>
              <p:cNvPr id="640" name="Google Shape;640;p55"/>
              <p:cNvCxnSpPr/>
              <p:nvPr/>
            </p:nvCxnSpPr>
            <p:spPr>
              <a:xfrm rot="10800000">
                <a:off x="685800" y="4229100"/>
                <a:ext cx="3030451" cy="0"/>
              </a:xfrm>
              <a:prstGeom prst="straightConnector1">
                <a:avLst/>
              </a:prstGeom>
              <a:noFill/>
              <a:ln cap="flat" cmpd="sng" w="9525">
                <a:solidFill>
                  <a:schemeClr val="dk1"/>
                </a:solidFill>
                <a:prstDash val="solid"/>
                <a:round/>
                <a:headEnd len="med" w="med" type="none"/>
                <a:tailEnd len="med" w="med" type="none"/>
              </a:ln>
            </p:spPr>
          </p:cxnSp>
          <p:cxnSp>
            <p:nvCxnSpPr>
              <p:cNvPr id="641" name="Google Shape;641;p55"/>
              <p:cNvCxnSpPr/>
              <p:nvPr/>
            </p:nvCxnSpPr>
            <p:spPr>
              <a:xfrm>
                <a:off x="876173" y="4243602"/>
                <a:ext cx="0" cy="946277"/>
              </a:xfrm>
              <a:prstGeom prst="straightConnector1">
                <a:avLst/>
              </a:prstGeom>
              <a:noFill/>
              <a:ln cap="flat" cmpd="sng" w="9525">
                <a:solidFill>
                  <a:schemeClr val="dk1"/>
                </a:solidFill>
                <a:prstDash val="solid"/>
                <a:round/>
                <a:headEnd len="med" w="med" type="triangle"/>
                <a:tailEnd len="med" w="med" type="triangle"/>
              </a:ln>
            </p:spPr>
          </p:cxnSp>
          <p:sp>
            <p:nvSpPr>
              <p:cNvPr id="642" name="Google Shape;642;p55"/>
              <p:cNvSpPr txBox="1"/>
              <p:nvPr/>
            </p:nvSpPr>
            <p:spPr>
              <a:xfrm>
                <a:off x="866301" y="4241790"/>
                <a:ext cx="1953083" cy="9489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200"/>
                  <a:buFont typeface="Noto Sans Symbols"/>
                  <a:buNone/>
                </a:pPr>
                <a:r>
                  <a:rPr b="1" lang="en-US" sz="1200">
                    <a:solidFill>
                      <a:schemeClr val="dk1"/>
                    </a:solidFill>
                    <a:latin typeface="Times New Roman"/>
                    <a:ea typeface="Times New Roman"/>
                    <a:cs typeface="Times New Roman"/>
                    <a:sym typeface="Times New Roman"/>
                  </a:rPr>
                  <a:t>Hoàn thành CCRĐ; đưa miền Bắc tiến dần từng bước lên CNXH; kiện toàn lãnh đạo các cấp và củng cố MTDTTN </a:t>
                </a:r>
                <a:endParaRPr/>
              </a:p>
            </p:txBody>
          </p:sp>
        </p:grpSp>
        <p:pic>
          <p:nvPicPr>
            <p:cNvPr descr="55.jpg" id="643" name="Google Shape;643;p55"/>
            <p:cNvPicPr preferRelativeResize="0"/>
            <p:nvPr/>
          </p:nvPicPr>
          <p:blipFill rotWithShape="1">
            <a:blip r:embed="rId4">
              <a:alphaModFix/>
            </a:blip>
            <a:srcRect b="0" l="2020" r="18181" t="0"/>
            <a:stretch/>
          </p:blipFill>
          <p:spPr>
            <a:xfrm>
              <a:off x="6019800" y="4714875"/>
              <a:ext cx="1676400" cy="1228725"/>
            </a:xfrm>
            <a:prstGeom prst="rect">
              <a:avLst/>
            </a:prstGeom>
            <a:noFill/>
            <a:ln>
              <a:noFill/>
            </a:ln>
            <a:effectLst>
              <a:outerShdw blurRad="292100" rotWithShape="0" algn="tl" dir="2700000" dist="139700">
                <a:srgbClr val="333333">
                  <a:alpha val="64705"/>
                </a:srgbClr>
              </a:outerShdw>
            </a:effectLst>
          </p:spPr>
        </p:pic>
      </p:grpSp>
      <p:grpSp>
        <p:nvGrpSpPr>
          <p:cNvPr id="644" name="Google Shape;644;p55"/>
          <p:cNvGrpSpPr/>
          <p:nvPr/>
        </p:nvGrpSpPr>
        <p:grpSpPr>
          <a:xfrm>
            <a:off x="1701801" y="3048001"/>
            <a:ext cx="8221663" cy="1122363"/>
            <a:chOff x="177800" y="3810000"/>
            <a:chExt cx="8221663" cy="1122363"/>
          </a:xfrm>
        </p:grpSpPr>
        <p:grpSp>
          <p:nvGrpSpPr>
            <p:cNvPr id="645" name="Google Shape;645;p55"/>
            <p:cNvGrpSpPr/>
            <p:nvPr/>
          </p:nvGrpSpPr>
          <p:grpSpPr>
            <a:xfrm>
              <a:off x="3568700" y="3841750"/>
              <a:ext cx="3827463" cy="882650"/>
              <a:chOff x="3707903" y="3260334"/>
              <a:chExt cx="3827719" cy="975726"/>
            </a:xfrm>
          </p:grpSpPr>
          <p:sp>
            <p:nvSpPr>
              <p:cNvPr id="646" name="Google Shape;646;p55"/>
              <p:cNvSpPr/>
              <p:nvPr/>
            </p:nvSpPr>
            <p:spPr>
              <a:xfrm>
                <a:off x="6914867" y="3260334"/>
                <a:ext cx="614404" cy="975726"/>
              </a:xfrm>
              <a:custGeom>
                <a:rect b="b" l="l" r="r" t="t"/>
                <a:pathLst>
                  <a:path extrusionOk="0" h="442" w="308">
                    <a:moveTo>
                      <a:pt x="308" y="120"/>
                    </a:moveTo>
                    <a:lnTo>
                      <a:pt x="0" y="442"/>
                    </a:lnTo>
                    <a:lnTo>
                      <a:pt x="0" y="286"/>
                    </a:lnTo>
                    <a:lnTo>
                      <a:pt x="308" y="0"/>
                    </a:lnTo>
                    <a:lnTo>
                      <a:pt x="308" y="120"/>
                    </a:lnTo>
                    <a:close/>
                  </a:path>
                </a:pathLst>
              </a:custGeom>
              <a:gradFill>
                <a:gsLst>
                  <a:gs pos="0">
                    <a:srgbClr val="340B66"/>
                  </a:gs>
                  <a:gs pos="50000">
                    <a:srgbClr val="4B1092"/>
                  </a:gs>
                  <a:gs pos="100000">
                    <a:srgbClr val="340B66"/>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47" name="Google Shape;647;p55"/>
              <p:cNvSpPr/>
              <p:nvPr/>
            </p:nvSpPr>
            <p:spPr>
              <a:xfrm>
                <a:off x="3707903" y="3260334"/>
                <a:ext cx="3827719" cy="626501"/>
              </a:xfrm>
              <a:custGeom>
                <a:rect b="b" l="l" r="r" t="t"/>
                <a:pathLst>
                  <a:path extrusionOk="0" h="284" w="1920">
                    <a:moveTo>
                      <a:pt x="1612" y="284"/>
                    </a:moveTo>
                    <a:lnTo>
                      <a:pt x="0" y="284"/>
                    </a:lnTo>
                    <a:lnTo>
                      <a:pt x="446" y="0"/>
                    </a:lnTo>
                    <a:lnTo>
                      <a:pt x="1920" y="0"/>
                    </a:lnTo>
                    <a:lnTo>
                      <a:pt x="1612" y="284"/>
                    </a:lnTo>
                    <a:close/>
                  </a:path>
                </a:pathLst>
              </a:custGeom>
              <a:solidFill>
                <a:srgbClr val="A77B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48" name="Google Shape;648;p55"/>
              <p:cNvSpPr/>
              <p:nvPr/>
            </p:nvSpPr>
            <p:spPr>
              <a:xfrm>
                <a:off x="3709491" y="3886835"/>
                <a:ext cx="3213315" cy="345715"/>
              </a:xfrm>
              <a:prstGeom prst="rect">
                <a:avLst/>
              </a:prstGeom>
              <a:gradFill>
                <a:gsLst>
                  <a:gs pos="0">
                    <a:srgbClr val="6E38DC"/>
                  </a:gs>
                  <a:gs pos="50000">
                    <a:srgbClr val="8041FF"/>
                  </a:gs>
                  <a:gs pos="100000">
                    <a:srgbClr val="6E38DC"/>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71616"/>
                    </a:solidFill>
                    <a:latin typeface="Calibri"/>
                    <a:ea typeface="Calibri"/>
                    <a:cs typeface="Calibri"/>
                    <a:sym typeface="Calibri"/>
                  </a:rPr>
                  <a:t>Hội nghị TW 13 (12/1957)</a:t>
                </a:r>
                <a:endParaRPr/>
              </a:p>
            </p:txBody>
          </p:sp>
        </p:grpSp>
        <p:grpSp>
          <p:nvGrpSpPr>
            <p:cNvPr id="649" name="Google Shape;649;p55"/>
            <p:cNvGrpSpPr/>
            <p:nvPr/>
          </p:nvGrpSpPr>
          <p:grpSpPr>
            <a:xfrm>
              <a:off x="177800" y="3816349"/>
              <a:ext cx="4283075" cy="954107"/>
              <a:chOff x="685800" y="3247945"/>
              <a:chExt cx="3913985" cy="1076468"/>
            </a:xfrm>
          </p:grpSpPr>
          <p:cxnSp>
            <p:nvCxnSpPr>
              <p:cNvPr id="650" name="Google Shape;650;p55"/>
              <p:cNvCxnSpPr/>
              <p:nvPr/>
            </p:nvCxnSpPr>
            <p:spPr>
              <a:xfrm rot="10800000">
                <a:off x="685800" y="3269438"/>
                <a:ext cx="3913985" cy="0"/>
              </a:xfrm>
              <a:prstGeom prst="straightConnector1">
                <a:avLst/>
              </a:prstGeom>
              <a:noFill/>
              <a:ln cap="flat" cmpd="sng" w="9525">
                <a:solidFill>
                  <a:schemeClr val="dk1"/>
                </a:solidFill>
                <a:prstDash val="solid"/>
                <a:round/>
                <a:headEnd len="med" w="med" type="none"/>
                <a:tailEnd len="med" w="med" type="none"/>
              </a:ln>
            </p:spPr>
          </p:cxnSp>
          <p:cxnSp>
            <p:nvCxnSpPr>
              <p:cNvPr id="651" name="Google Shape;651;p55"/>
              <p:cNvCxnSpPr/>
              <p:nvPr/>
            </p:nvCxnSpPr>
            <p:spPr>
              <a:xfrm>
                <a:off x="875842" y="3296305"/>
                <a:ext cx="0" cy="947487"/>
              </a:xfrm>
              <a:prstGeom prst="straightConnector1">
                <a:avLst/>
              </a:prstGeom>
              <a:noFill/>
              <a:ln cap="flat" cmpd="sng" w="9525">
                <a:solidFill>
                  <a:schemeClr val="dk1"/>
                </a:solidFill>
                <a:prstDash val="solid"/>
                <a:round/>
                <a:headEnd len="med" w="med" type="triangle"/>
                <a:tailEnd len="med" w="med" type="triangle"/>
              </a:ln>
            </p:spPr>
          </p:cxnSp>
          <p:sp>
            <p:nvSpPr>
              <p:cNvPr id="652" name="Google Shape;652;p55"/>
              <p:cNvSpPr txBox="1"/>
              <p:nvPr/>
            </p:nvSpPr>
            <p:spPr>
              <a:xfrm>
                <a:off x="867138" y="3247945"/>
                <a:ext cx="2371892" cy="10764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Noto Sans Symbols"/>
                  <a:buNone/>
                </a:pPr>
                <a:r>
                  <a:rPr b="1" lang="en-US" sz="1400">
                    <a:solidFill>
                      <a:schemeClr val="dk1"/>
                    </a:solidFill>
                    <a:latin typeface="Times New Roman"/>
                    <a:ea typeface="Times New Roman"/>
                    <a:cs typeface="Times New Roman"/>
                    <a:sym typeface="Times New Roman"/>
                  </a:rPr>
                  <a:t>Đánh giá thắng lợi khôi phục kinh tế và đề ra nhiệm vụ soạn thảo đường lối cách mạng trong giai đoạn mới</a:t>
                </a:r>
                <a:endParaRPr/>
              </a:p>
            </p:txBody>
          </p:sp>
        </p:grpSp>
        <p:pic>
          <p:nvPicPr>
            <p:cNvPr descr="BAC HO THAM DAI THUY NONG BAC HUNG HAI 1958.jpg" id="653" name="Google Shape;653;p55"/>
            <p:cNvPicPr preferRelativeResize="0"/>
            <p:nvPr/>
          </p:nvPicPr>
          <p:blipFill rotWithShape="1">
            <a:blip r:embed="rId5">
              <a:alphaModFix/>
            </a:blip>
            <a:srcRect b="0" l="26544" r="0" t="0"/>
            <a:stretch/>
          </p:blipFill>
          <p:spPr>
            <a:xfrm>
              <a:off x="6781800" y="3810000"/>
              <a:ext cx="1617663" cy="1122363"/>
            </a:xfrm>
            <a:prstGeom prst="rect">
              <a:avLst/>
            </a:prstGeom>
            <a:noFill/>
            <a:ln>
              <a:noFill/>
            </a:ln>
          </p:spPr>
        </p:pic>
      </p:grpSp>
      <p:grpSp>
        <p:nvGrpSpPr>
          <p:cNvPr id="654" name="Google Shape;654;p55"/>
          <p:cNvGrpSpPr/>
          <p:nvPr/>
        </p:nvGrpSpPr>
        <p:grpSpPr>
          <a:xfrm>
            <a:off x="1701801" y="2133600"/>
            <a:ext cx="8672513" cy="1112838"/>
            <a:chOff x="177800" y="2895600"/>
            <a:chExt cx="8672513" cy="1112838"/>
          </a:xfrm>
        </p:grpSpPr>
        <p:grpSp>
          <p:nvGrpSpPr>
            <p:cNvPr id="655" name="Google Shape;655;p55"/>
            <p:cNvGrpSpPr/>
            <p:nvPr/>
          </p:nvGrpSpPr>
          <p:grpSpPr>
            <a:xfrm>
              <a:off x="4452938" y="2930525"/>
              <a:ext cx="3560762" cy="904875"/>
              <a:chOff x="4592828" y="2286000"/>
              <a:chExt cx="3560572" cy="981293"/>
            </a:xfrm>
          </p:grpSpPr>
          <p:sp>
            <p:nvSpPr>
              <p:cNvPr id="656" name="Google Shape;656;p55"/>
              <p:cNvSpPr/>
              <p:nvPr/>
            </p:nvSpPr>
            <p:spPr>
              <a:xfrm>
                <a:off x="7532721" y="2286000"/>
                <a:ext cx="614329" cy="981293"/>
              </a:xfrm>
              <a:custGeom>
                <a:rect b="b" l="l" r="r" t="t"/>
                <a:pathLst>
                  <a:path extrusionOk="0" h="444" w="308">
                    <a:moveTo>
                      <a:pt x="308" y="120"/>
                    </a:moveTo>
                    <a:lnTo>
                      <a:pt x="0" y="444"/>
                    </a:lnTo>
                    <a:lnTo>
                      <a:pt x="0" y="286"/>
                    </a:lnTo>
                    <a:lnTo>
                      <a:pt x="308" y="0"/>
                    </a:lnTo>
                    <a:lnTo>
                      <a:pt x="308" y="120"/>
                    </a:lnTo>
                    <a:close/>
                  </a:path>
                </a:pathLst>
              </a:custGeom>
              <a:gradFill>
                <a:gsLst>
                  <a:gs pos="0">
                    <a:srgbClr val="003C2C"/>
                  </a:gs>
                  <a:gs pos="50000">
                    <a:srgbClr val="00563F"/>
                  </a:gs>
                  <a:gs pos="100000">
                    <a:srgbClr val="003C2C"/>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57" name="Google Shape;657;p55"/>
              <p:cNvSpPr/>
              <p:nvPr/>
            </p:nvSpPr>
            <p:spPr>
              <a:xfrm>
                <a:off x="4592828" y="2286000"/>
                <a:ext cx="3560572" cy="628372"/>
              </a:xfrm>
              <a:custGeom>
                <a:rect b="b" l="l" r="r" t="t"/>
                <a:pathLst>
                  <a:path extrusionOk="0" h="284" w="1786">
                    <a:moveTo>
                      <a:pt x="1478" y="284"/>
                    </a:moveTo>
                    <a:lnTo>
                      <a:pt x="0" y="284"/>
                    </a:lnTo>
                    <a:lnTo>
                      <a:pt x="446" y="0"/>
                    </a:lnTo>
                    <a:lnTo>
                      <a:pt x="1786" y="0"/>
                    </a:lnTo>
                    <a:lnTo>
                      <a:pt x="1478" y="284"/>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58" name="Google Shape;658;p55"/>
              <p:cNvSpPr/>
              <p:nvPr/>
            </p:nvSpPr>
            <p:spPr>
              <a:xfrm>
                <a:off x="4599178" y="2914372"/>
                <a:ext cx="2947830" cy="351200"/>
              </a:xfrm>
              <a:prstGeom prst="rect">
                <a:avLst/>
              </a:prstGeom>
              <a:gradFill>
                <a:gsLst>
                  <a:gs pos="0">
                    <a:srgbClr val="007C5B"/>
                  </a:gs>
                  <a:gs pos="50000">
                    <a:srgbClr val="00906A"/>
                  </a:gs>
                  <a:gs pos="100000">
                    <a:srgbClr val="007C5B"/>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71616"/>
                    </a:solidFill>
                    <a:latin typeface="Calibri"/>
                    <a:ea typeface="Calibri"/>
                    <a:cs typeface="Calibri"/>
                    <a:sym typeface="Calibri"/>
                  </a:rPr>
                  <a:t>Hội nghị TW 14 (11/1958)</a:t>
                </a:r>
                <a:endParaRPr/>
              </a:p>
            </p:txBody>
          </p:sp>
        </p:grpSp>
        <p:grpSp>
          <p:nvGrpSpPr>
            <p:cNvPr id="659" name="Google Shape;659;p55"/>
            <p:cNvGrpSpPr/>
            <p:nvPr/>
          </p:nvGrpSpPr>
          <p:grpSpPr>
            <a:xfrm>
              <a:off x="177800" y="2921000"/>
              <a:ext cx="5165725" cy="966807"/>
              <a:chOff x="685800" y="2286000"/>
              <a:chExt cx="4797519" cy="1098988"/>
            </a:xfrm>
          </p:grpSpPr>
          <p:cxnSp>
            <p:nvCxnSpPr>
              <p:cNvPr id="660" name="Google Shape;660;p55"/>
              <p:cNvCxnSpPr/>
              <p:nvPr/>
            </p:nvCxnSpPr>
            <p:spPr>
              <a:xfrm rot="10800000">
                <a:off x="685800" y="2293218"/>
                <a:ext cx="4797519" cy="0"/>
              </a:xfrm>
              <a:prstGeom prst="straightConnector1">
                <a:avLst/>
              </a:prstGeom>
              <a:noFill/>
              <a:ln cap="flat" cmpd="sng" w="9525">
                <a:solidFill>
                  <a:schemeClr val="dk1"/>
                </a:solidFill>
                <a:prstDash val="solid"/>
                <a:round/>
                <a:headEnd len="med" w="med" type="none"/>
                <a:tailEnd len="med" w="med" type="none"/>
              </a:ln>
            </p:spPr>
          </p:cxnSp>
          <p:cxnSp>
            <p:nvCxnSpPr>
              <p:cNvPr id="661" name="Google Shape;661;p55"/>
              <p:cNvCxnSpPr/>
              <p:nvPr/>
            </p:nvCxnSpPr>
            <p:spPr>
              <a:xfrm>
                <a:off x="875991" y="2286000"/>
                <a:ext cx="0" cy="1010543"/>
              </a:xfrm>
              <a:prstGeom prst="straightConnector1">
                <a:avLst/>
              </a:prstGeom>
              <a:noFill/>
              <a:ln cap="flat" cmpd="sng" w="9525">
                <a:solidFill>
                  <a:schemeClr val="dk1"/>
                </a:solidFill>
                <a:prstDash val="solid"/>
                <a:round/>
                <a:headEnd len="med" w="med" type="triangle"/>
                <a:tailEnd len="med" w="med" type="triangle"/>
              </a:ln>
            </p:spPr>
          </p:cxnSp>
          <p:sp>
            <p:nvSpPr>
              <p:cNvPr id="662" name="Google Shape;662;p55"/>
              <p:cNvSpPr txBox="1"/>
              <p:nvPr/>
            </p:nvSpPr>
            <p:spPr>
              <a:xfrm>
                <a:off x="874516" y="2300436"/>
                <a:ext cx="2689205" cy="1084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Noto Sans Symbols"/>
                  <a:buNone/>
                </a:pPr>
                <a:r>
                  <a:rPr b="1" lang="en-US" sz="1400">
                    <a:solidFill>
                      <a:schemeClr val="dk1"/>
                    </a:solidFill>
                    <a:latin typeface="Times New Roman"/>
                    <a:ea typeface="Times New Roman"/>
                    <a:cs typeface="Times New Roman"/>
                    <a:sym typeface="Times New Roman"/>
                  </a:rPr>
                  <a:t>Đề ra kế hoạch 3 năm phát triển KT – VH và cải tạo XHCN đối với kinh tế cá thể và kinh tế TB tư doanh (1958 – 1960)</a:t>
                </a:r>
                <a:endParaRPr/>
              </a:p>
            </p:txBody>
          </p:sp>
        </p:grpSp>
        <p:pic>
          <p:nvPicPr>
            <p:cNvPr descr="detkimDxuan.jpg" id="663" name="Google Shape;663;p55"/>
            <p:cNvPicPr preferRelativeResize="0"/>
            <p:nvPr/>
          </p:nvPicPr>
          <p:blipFill rotWithShape="1">
            <a:blip r:embed="rId6">
              <a:alphaModFix/>
            </a:blip>
            <a:srcRect b="0" l="0" r="0" t="0"/>
            <a:stretch/>
          </p:blipFill>
          <p:spPr>
            <a:xfrm>
              <a:off x="7315200" y="2895600"/>
              <a:ext cx="1535113" cy="1112838"/>
            </a:xfrm>
            <a:prstGeom prst="rect">
              <a:avLst/>
            </a:prstGeom>
            <a:noFill/>
            <a:ln>
              <a:noFill/>
            </a:ln>
            <a:effectLst>
              <a:outerShdw blurRad="292100" rotWithShape="0" algn="tl" dir="2700000" dist="139700">
                <a:srgbClr val="333333">
                  <a:alpha val="64705"/>
                </a:srgbClr>
              </a:outerShdw>
            </a:effectLst>
          </p:spPr>
        </p:pic>
      </p:grpSp>
      <p:grpSp>
        <p:nvGrpSpPr>
          <p:cNvPr id="664" name="Google Shape;664;p55"/>
          <p:cNvGrpSpPr/>
          <p:nvPr/>
        </p:nvGrpSpPr>
        <p:grpSpPr>
          <a:xfrm>
            <a:off x="1676400" y="1143000"/>
            <a:ext cx="8991600" cy="1028700"/>
            <a:chOff x="152400" y="1905000"/>
            <a:chExt cx="8991600" cy="1028700"/>
          </a:xfrm>
        </p:grpSpPr>
        <p:grpSp>
          <p:nvGrpSpPr>
            <p:cNvPr id="665" name="Google Shape;665;p55"/>
            <p:cNvGrpSpPr/>
            <p:nvPr/>
          </p:nvGrpSpPr>
          <p:grpSpPr>
            <a:xfrm>
              <a:off x="5334000" y="2057400"/>
              <a:ext cx="3124200" cy="876300"/>
              <a:chOff x="1947792" y="5190907"/>
              <a:chExt cx="4348100" cy="981293"/>
            </a:xfrm>
          </p:grpSpPr>
          <p:sp>
            <p:nvSpPr>
              <p:cNvPr id="666" name="Google Shape;666;p55"/>
              <p:cNvSpPr/>
              <p:nvPr/>
            </p:nvSpPr>
            <p:spPr>
              <a:xfrm>
                <a:off x="5681679" y="5190907"/>
                <a:ext cx="614213" cy="981293"/>
              </a:xfrm>
              <a:custGeom>
                <a:rect b="b" l="l" r="r" t="t"/>
                <a:pathLst>
                  <a:path extrusionOk="0" h="444" w="308">
                    <a:moveTo>
                      <a:pt x="308" y="122"/>
                    </a:moveTo>
                    <a:lnTo>
                      <a:pt x="0" y="444"/>
                    </a:lnTo>
                    <a:lnTo>
                      <a:pt x="0" y="286"/>
                    </a:lnTo>
                    <a:lnTo>
                      <a:pt x="308" y="0"/>
                    </a:lnTo>
                    <a:lnTo>
                      <a:pt x="308" y="122"/>
                    </a:lnTo>
                    <a:close/>
                  </a:path>
                </a:pathLst>
              </a:custGeom>
              <a:gradFill>
                <a:gsLst>
                  <a:gs pos="0">
                    <a:srgbClr val="654B09"/>
                  </a:gs>
                  <a:gs pos="50000">
                    <a:srgbClr val="906B0E"/>
                  </a:gs>
                  <a:gs pos="100000">
                    <a:srgbClr val="654B09"/>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67" name="Google Shape;667;p55"/>
              <p:cNvSpPr/>
              <p:nvPr/>
            </p:nvSpPr>
            <p:spPr>
              <a:xfrm>
                <a:off x="1950002" y="5210462"/>
                <a:ext cx="4345890" cy="625752"/>
              </a:xfrm>
              <a:custGeom>
                <a:rect b="b" l="l" r="r" t="t"/>
                <a:pathLst>
                  <a:path extrusionOk="0" h="284" w="2180">
                    <a:moveTo>
                      <a:pt x="1872" y="284"/>
                    </a:moveTo>
                    <a:lnTo>
                      <a:pt x="0" y="284"/>
                    </a:lnTo>
                    <a:lnTo>
                      <a:pt x="446" y="0"/>
                    </a:lnTo>
                    <a:lnTo>
                      <a:pt x="2180" y="0"/>
                    </a:lnTo>
                    <a:lnTo>
                      <a:pt x="1872" y="284"/>
                    </a:lnTo>
                    <a:close/>
                  </a:path>
                </a:pathLst>
              </a:custGeom>
              <a:solidFill>
                <a:srgbClr val="F2E16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668" name="Google Shape;668;p55"/>
              <p:cNvSpPr/>
              <p:nvPr/>
            </p:nvSpPr>
            <p:spPr>
              <a:xfrm>
                <a:off x="1947792" y="5823770"/>
                <a:ext cx="3740516" cy="344875"/>
              </a:xfrm>
              <a:prstGeom prst="rect">
                <a:avLst/>
              </a:prstGeom>
              <a:gradFill>
                <a:gsLst>
                  <a:gs pos="0">
                    <a:srgbClr val="B38B18"/>
                  </a:gs>
                  <a:gs pos="50000">
                    <a:srgbClr val="D0A11C"/>
                  </a:gs>
                  <a:gs pos="100000">
                    <a:srgbClr val="B38B1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71616"/>
                    </a:solidFill>
                    <a:latin typeface="Calibri"/>
                    <a:ea typeface="Calibri"/>
                    <a:cs typeface="Calibri"/>
                    <a:sym typeface="Calibri"/>
                  </a:rPr>
                  <a:t>HNTW 16 (4/1959)</a:t>
                </a:r>
                <a:endParaRPr/>
              </a:p>
            </p:txBody>
          </p:sp>
        </p:grpSp>
        <p:grpSp>
          <p:nvGrpSpPr>
            <p:cNvPr id="669" name="Google Shape;669;p55"/>
            <p:cNvGrpSpPr/>
            <p:nvPr/>
          </p:nvGrpSpPr>
          <p:grpSpPr>
            <a:xfrm>
              <a:off x="152400" y="2070100"/>
              <a:ext cx="5842000" cy="838200"/>
              <a:chOff x="685800" y="2286000"/>
              <a:chExt cx="4797519" cy="1010523"/>
            </a:xfrm>
          </p:grpSpPr>
          <p:cxnSp>
            <p:nvCxnSpPr>
              <p:cNvPr id="670" name="Google Shape;670;p55"/>
              <p:cNvCxnSpPr/>
              <p:nvPr/>
            </p:nvCxnSpPr>
            <p:spPr>
              <a:xfrm rot="10800000">
                <a:off x="685800" y="2293655"/>
                <a:ext cx="4797519" cy="0"/>
              </a:xfrm>
              <a:prstGeom prst="straightConnector1">
                <a:avLst/>
              </a:prstGeom>
              <a:noFill/>
              <a:ln cap="flat" cmpd="sng" w="9525">
                <a:solidFill>
                  <a:schemeClr val="dk1"/>
                </a:solidFill>
                <a:prstDash val="solid"/>
                <a:round/>
                <a:headEnd len="med" w="med" type="none"/>
                <a:tailEnd len="med" w="med" type="none"/>
              </a:ln>
            </p:spPr>
          </p:cxnSp>
          <p:cxnSp>
            <p:nvCxnSpPr>
              <p:cNvPr id="671" name="Google Shape;671;p55"/>
              <p:cNvCxnSpPr/>
              <p:nvPr/>
            </p:nvCxnSpPr>
            <p:spPr>
              <a:xfrm>
                <a:off x="876136" y="2286000"/>
                <a:ext cx="0" cy="1010523"/>
              </a:xfrm>
              <a:prstGeom prst="straightConnector1">
                <a:avLst/>
              </a:prstGeom>
              <a:noFill/>
              <a:ln cap="flat" cmpd="sng" w="9525">
                <a:solidFill>
                  <a:schemeClr val="dk1"/>
                </a:solidFill>
                <a:prstDash val="solid"/>
                <a:round/>
                <a:headEnd len="med" w="med" type="triangle"/>
                <a:tailEnd len="med" w="med" type="triangle"/>
              </a:ln>
            </p:spPr>
          </p:cxnSp>
          <p:sp>
            <p:nvSpPr>
              <p:cNvPr id="672" name="Google Shape;672;p55"/>
              <p:cNvSpPr txBox="1"/>
              <p:nvPr/>
            </p:nvSpPr>
            <p:spPr>
              <a:xfrm>
                <a:off x="873529" y="2362555"/>
                <a:ext cx="2753359" cy="8905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Noto Sans Symbols"/>
                  <a:buNone/>
                </a:pPr>
                <a:r>
                  <a:rPr b="1" lang="en-US" sz="1400">
                    <a:solidFill>
                      <a:schemeClr val="dk1"/>
                    </a:solidFill>
                    <a:latin typeface="Times New Roman"/>
                    <a:ea typeface="Times New Roman"/>
                    <a:cs typeface="Times New Roman"/>
                    <a:sym typeface="Times New Roman"/>
                  </a:rPr>
                  <a:t>Thông qua 2 NQ: về vấn đề hợp tác hóa NN và về vấn đề cải tạo CTN tư bản tư doanh</a:t>
                </a:r>
                <a:endParaRPr/>
              </a:p>
            </p:txBody>
          </p:sp>
        </p:grpSp>
        <p:pic>
          <p:nvPicPr>
            <p:cNvPr descr="csdbao12.jpg" id="673" name="Google Shape;673;p55"/>
            <p:cNvPicPr preferRelativeResize="0"/>
            <p:nvPr/>
          </p:nvPicPr>
          <p:blipFill rotWithShape="1">
            <a:blip r:embed="rId7">
              <a:alphaModFix/>
            </a:blip>
            <a:srcRect b="0" l="0" r="0" t="0"/>
            <a:stretch/>
          </p:blipFill>
          <p:spPr>
            <a:xfrm>
              <a:off x="7620000" y="1905000"/>
              <a:ext cx="1524000" cy="990600"/>
            </a:xfrm>
            <a:prstGeom prst="rect">
              <a:avLst/>
            </a:prstGeom>
            <a:noFill/>
            <a:ln>
              <a:noFill/>
            </a:ln>
          </p:spPr>
        </p:pic>
      </p:grpSp>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2"/>
                                        </p:tgtEl>
                                        <p:attrNameLst>
                                          <p:attrName>style.visibility</p:attrName>
                                        </p:attrNameLst>
                                      </p:cBhvr>
                                      <p:to>
                                        <p:strVal val="visible"/>
                                      </p:to>
                                    </p:set>
                                    <p:anim calcmode="lin" valueType="num">
                                      <p:cBhvr additive="base">
                                        <p:cTn dur="500"/>
                                        <p:tgtEl>
                                          <p:spTgt spid="6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500"/>
                                        <p:tgtEl>
                                          <p:spTgt spid="6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500"/>
                                        <p:tgtEl>
                                          <p:spTgt spid="6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4"/>
                                        </p:tgtEl>
                                        <p:attrNameLst>
                                          <p:attrName>style.visibility</p:attrName>
                                        </p:attrNameLst>
                                      </p:cBhvr>
                                      <p:to>
                                        <p:strVal val="visible"/>
                                      </p:to>
                                    </p:set>
                                    <p:anim calcmode="lin" valueType="num">
                                      <p:cBhvr additive="base">
                                        <p:cTn dur="500"/>
                                        <p:tgtEl>
                                          <p:spTgt spid="6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4"/>
                                        </p:tgtEl>
                                        <p:attrNameLst>
                                          <p:attrName>style.visibility</p:attrName>
                                        </p:attrNameLst>
                                      </p:cBhvr>
                                      <p:to>
                                        <p:strVal val="visible"/>
                                      </p:to>
                                    </p:set>
                                    <p:anim calcmode="lin" valueType="num">
                                      <p:cBhvr additive="base">
                                        <p:cTn dur="500"/>
                                        <p:tgtEl>
                                          <p:spTgt spid="66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8"/>
          <p:cNvSpPr txBox="1"/>
          <p:nvPr>
            <p:ph type="title"/>
          </p:nvPr>
        </p:nvSpPr>
        <p:spPr>
          <a:xfrm>
            <a:off x="2207491" y="577273"/>
            <a:ext cx="9254836" cy="63023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Kết quả đấu tranh giai đoạn 1954 – 1964)</a:t>
            </a:r>
            <a:endParaRPr/>
          </a:p>
        </p:txBody>
      </p:sp>
      <p:sp>
        <p:nvSpPr>
          <p:cNvPr id="679" name="Google Shape;679;p58"/>
          <p:cNvSpPr txBox="1"/>
          <p:nvPr>
            <p:ph idx="1" type="body"/>
          </p:nvPr>
        </p:nvSpPr>
        <p:spPr>
          <a:xfrm>
            <a:off x="683329" y="1911526"/>
            <a:ext cx="11100021" cy="3685710"/>
          </a:xfrm>
          <a:prstGeom prst="rect">
            <a:avLst/>
          </a:prstGeom>
          <a:noFill/>
          <a:ln>
            <a:noFill/>
          </a:ln>
        </p:spPr>
        <p:txBody>
          <a:bodyPr anchorCtr="0" anchor="t" bIns="45700" lIns="91425" spcFirstLastPara="1" rIns="91425" wrap="square" tIns="45700">
            <a:normAutofit/>
          </a:bodyPr>
          <a:lstStyle/>
          <a:p>
            <a:pPr indent="-1588" lvl="0" marL="52388" rtl="0" algn="just">
              <a:lnSpc>
                <a:spcPct val="90000"/>
              </a:lnSpc>
              <a:spcBef>
                <a:spcPts val="0"/>
              </a:spcBef>
              <a:spcAft>
                <a:spcPts val="0"/>
              </a:spcAft>
              <a:buClr>
                <a:schemeClr val="dk1"/>
              </a:buClr>
              <a:buSzPts val="2400"/>
              <a:buFont typeface="Times New Roman"/>
              <a:buChar char="-"/>
            </a:pPr>
            <a:r>
              <a:rPr b="0" lang="en-US" sz="2400">
                <a:solidFill>
                  <a:schemeClr val="dk1"/>
                </a:solidFill>
                <a:latin typeface="Times New Roman"/>
                <a:ea typeface="Times New Roman"/>
                <a:cs typeface="Times New Roman"/>
                <a:sym typeface="Times New Roman"/>
              </a:rPr>
              <a:t> 1954 – 1959: Đấu tranh chính trị, hoà bình</a:t>
            </a:r>
            <a:endParaRPr/>
          </a:p>
          <a:p>
            <a:pPr indent="-1588" lvl="0" marL="52388" rtl="0" algn="just">
              <a:lnSpc>
                <a:spcPct val="90000"/>
              </a:lnSpc>
              <a:spcBef>
                <a:spcPts val="1000"/>
              </a:spcBef>
              <a:spcAft>
                <a:spcPts val="0"/>
              </a:spcAft>
              <a:buClr>
                <a:schemeClr val="dk1"/>
              </a:buClr>
              <a:buSzPts val="2400"/>
              <a:buFont typeface="Times New Roman"/>
              <a:buChar char="-"/>
            </a:pPr>
            <a:r>
              <a:rPr b="0" lang="en-US" sz="2400">
                <a:solidFill>
                  <a:schemeClr val="dk1"/>
                </a:solidFill>
                <a:latin typeface="Times New Roman"/>
                <a:ea typeface="Times New Roman"/>
                <a:cs typeface="Times New Roman"/>
                <a:sym typeface="Times New Roman"/>
              </a:rPr>
              <a:t> 1/1959: HNTW 15: đấu tranh chính trị kết hợp với đấu tranh vũ trang.</a:t>
            </a:r>
            <a:endParaRPr/>
          </a:p>
          <a:p>
            <a:pPr indent="-1588" lvl="0" marL="52388" rtl="0" algn="just">
              <a:lnSpc>
                <a:spcPct val="90000"/>
              </a:lnSpc>
              <a:spcBef>
                <a:spcPts val="1000"/>
              </a:spcBef>
              <a:spcAft>
                <a:spcPts val="0"/>
              </a:spcAft>
              <a:buClr>
                <a:schemeClr val="dk1"/>
              </a:buClr>
              <a:buSzPts val="2400"/>
              <a:buFont typeface="Times New Roman"/>
              <a:buChar char="-"/>
            </a:pPr>
            <a:r>
              <a:rPr b="0" lang="en-US" sz="2400">
                <a:solidFill>
                  <a:schemeClr val="dk1"/>
                </a:solidFill>
                <a:latin typeface="Times New Roman"/>
                <a:ea typeface="Times New Roman"/>
                <a:cs typeface="Times New Roman"/>
                <a:sym typeface="Times New Roman"/>
              </a:rPr>
              <a:t> Phong trào đồng khởi (1959- 1960) =&gt; phá vỡ chiến tranh đơn phương của Mỹ</a:t>
            </a:r>
            <a:endParaRPr/>
          </a:p>
          <a:p>
            <a:pPr indent="1588" lvl="0" marL="50800" rtl="0" algn="just">
              <a:lnSpc>
                <a:spcPct val="90000"/>
              </a:lnSpc>
              <a:spcBef>
                <a:spcPts val="1000"/>
              </a:spcBef>
              <a:spcAft>
                <a:spcPts val="0"/>
              </a:spcAft>
              <a:buClr>
                <a:schemeClr val="dk1"/>
              </a:buClr>
              <a:buSzPts val="2400"/>
              <a:buFont typeface="Times New Roman"/>
              <a:buNone/>
            </a:pPr>
            <a:r>
              <a:rPr b="0" lang="en-US" sz="2400">
                <a:solidFill>
                  <a:schemeClr val="dk1"/>
                </a:solidFill>
                <a:latin typeface="Times New Roman"/>
                <a:ea typeface="Times New Roman"/>
                <a:cs typeface="Times New Roman"/>
                <a:sym typeface="Times New Roman"/>
              </a:rPr>
              <a:t>Đến cuối năm 1960, ta đã giải phóng được 600/1298 xã ở Nam bộ, 904/3829 thôn ở Trung bộ, 3200/5721 thôn ở Tây Nguyên. </a:t>
            </a:r>
            <a:endParaRPr/>
          </a:p>
          <a:p>
            <a:pPr indent="1588" lvl="0" marL="50800" rtl="0" algn="just">
              <a:lnSpc>
                <a:spcPct val="90000"/>
              </a:lnSpc>
              <a:spcBef>
                <a:spcPts val="1000"/>
              </a:spcBef>
              <a:spcAft>
                <a:spcPts val="0"/>
              </a:spcAft>
              <a:buClr>
                <a:schemeClr val="dk1"/>
              </a:buClr>
              <a:buSzPts val="2400"/>
              <a:buFont typeface="Times New Roman"/>
              <a:buNone/>
            </a:pPr>
            <a:r>
              <a:rPr b="0" lang="en-US" sz="2400">
                <a:solidFill>
                  <a:schemeClr val="dk1"/>
                </a:solidFill>
                <a:latin typeface="Times New Roman"/>
                <a:ea typeface="Times New Roman"/>
                <a:cs typeface="Times New Roman"/>
                <a:sym typeface="Times New Roman"/>
              </a:rPr>
              <a:t>- Chiến dịch Đông Xuân 1964 – 1965: Đông xuân 1964-1965 ta mở các chiến dịch tấn công địch ở miền Đông Nam bộ với các chiến thắng : Bình giã, An lão, Ba gia, Đồng xoài </a:t>
            </a:r>
            <a:r>
              <a:rPr lang="en-US" sz="2400">
                <a:solidFill>
                  <a:schemeClr val="dk1"/>
                </a:solidFill>
                <a:latin typeface="Times New Roman"/>
                <a:ea typeface="Times New Roman"/>
                <a:cs typeface="Times New Roman"/>
                <a:sym typeface="Times New Roman"/>
              </a:rPr>
              <a:t>→</a:t>
            </a:r>
            <a:r>
              <a:rPr b="0" lang="en-US" sz="2400">
                <a:solidFill>
                  <a:schemeClr val="dk1"/>
                </a:solidFill>
                <a:latin typeface="Times New Roman"/>
                <a:ea typeface="Times New Roman"/>
                <a:cs typeface="Times New Roman"/>
                <a:sym typeface="Times New Roman"/>
              </a:rPr>
              <a:t> Làm phá sản về cơ bản chiến lược CTĐB của Mỹ</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6"/>
          <p:cNvSpPr txBox="1"/>
          <p:nvPr/>
        </p:nvSpPr>
        <p:spPr>
          <a:xfrm>
            <a:off x="1750612" y="1143000"/>
            <a:ext cx="8915400" cy="762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2000"/>
              <a:buFont typeface="Noto Sans Symbols"/>
              <a:buChar char="•"/>
            </a:pPr>
            <a:r>
              <a:rPr b="1" lang="en-US" sz="2000">
                <a:solidFill>
                  <a:schemeClr val="dk1"/>
                </a:solidFill>
                <a:latin typeface="Times New Roman"/>
                <a:ea typeface="Times New Roman"/>
                <a:cs typeface="Times New Roman"/>
                <a:sym typeface="Times New Roman"/>
              </a:rPr>
              <a:t>Nội dung đường lối: Đại hội đại biểu toàn quốc lần thứ III của Đảng (9/1960) – </a:t>
            </a:r>
            <a:r>
              <a:rPr b="1" i="1" lang="en-US" sz="2000">
                <a:solidFill>
                  <a:schemeClr val="dk1"/>
                </a:solidFill>
                <a:latin typeface="Times New Roman"/>
                <a:ea typeface="Times New Roman"/>
                <a:cs typeface="Times New Roman"/>
                <a:sym typeface="Times New Roman"/>
              </a:rPr>
              <a:t>(Hoàn chỉnh đường lối chiến lược)</a:t>
            </a:r>
            <a:endParaRPr/>
          </a:p>
        </p:txBody>
      </p:sp>
      <p:pic>
        <p:nvPicPr>
          <p:cNvPr descr="60.jpg" id="687" name="Google Shape;687;p56"/>
          <p:cNvPicPr preferRelativeResize="0"/>
          <p:nvPr/>
        </p:nvPicPr>
        <p:blipFill rotWithShape="1">
          <a:blip r:embed="rId3">
            <a:alphaModFix/>
          </a:blip>
          <a:srcRect b="10163" l="4054" r="2055" t="4443"/>
          <a:stretch/>
        </p:blipFill>
        <p:spPr>
          <a:xfrm>
            <a:off x="3962400" y="3429000"/>
            <a:ext cx="4876800" cy="3352800"/>
          </a:xfrm>
          <a:prstGeom prst="rect">
            <a:avLst/>
          </a:prstGeom>
          <a:noFill/>
          <a:ln cap="flat" cmpd="sng" w="5715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sp>
        <p:nvSpPr>
          <p:cNvPr id="688" name="Google Shape;688;p56"/>
          <p:cNvSpPr/>
          <p:nvPr/>
        </p:nvSpPr>
        <p:spPr>
          <a:xfrm>
            <a:off x="2914650" y="2112686"/>
            <a:ext cx="7239000" cy="646331"/>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CC0000"/>
                </a:solidFill>
                <a:latin typeface="Times New Roman"/>
                <a:ea typeface="Times New Roman"/>
                <a:cs typeface="Times New Roman"/>
                <a:sym typeface="Times New Roman"/>
              </a:rPr>
              <a:t>®¹i héi x©y dùng chñ nghÜa x· héi ë miÒn b¾c </a:t>
            </a:r>
            <a:endParaRPr/>
          </a:p>
          <a:p>
            <a:pPr indent="0" lvl="0" marL="0" marR="0" rtl="0" algn="ctr">
              <a:spcBef>
                <a:spcPts val="0"/>
              </a:spcBef>
              <a:spcAft>
                <a:spcPts val="0"/>
              </a:spcAft>
              <a:buNone/>
            </a:pPr>
            <a:r>
              <a:rPr b="1" lang="en-US" sz="1800">
                <a:solidFill>
                  <a:srgbClr val="CC0000"/>
                </a:solidFill>
                <a:latin typeface="Times New Roman"/>
                <a:ea typeface="Times New Roman"/>
                <a:cs typeface="Times New Roman"/>
                <a:sym typeface="Times New Roman"/>
              </a:rPr>
              <a:t>vµ ®Êu tranh thèng nhÊt n­íc nhµ</a:t>
            </a:r>
            <a:endParaRPr/>
          </a:p>
        </p:txBody>
      </p:sp>
      <p:sp>
        <p:nvSpPr>
          <p:cNvPr id="689" name="Google Shape;689;p56"/>
          <p:cNvSpPr/>
          <p:nvPr/>
        </p:nvSpPr>
        <p:spPr>
          <a:xfrm>
            <a:off x="3810000" y="2728914"/>
            <a:ext cx="5181600" cy="623887"/>
          </a:xfrm>
          <a:prstGeom prst="roundRect">
            <a:avLst>
              <a:gd fmla="val 0" name="adj"/>
            </a:avLst>
          </a:prstGeom>
          <a:noFill/>
          <a:ln>
            <a:noFill/>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5 – 10/9/1960, t</a:t>
            </a:r>
            <a:r>
              <a:rPr b="1" lang="en-US" sz="1800">
                <a:solidFill>
                  <a:schemeClr val="dk1"/>
                </a:solidFill>
                <a:latin typeface="Times New Roman"/>
                <a:ea typeface="Times New Roman"/>
                <a:cs typeface="Times New Roman"/>
                <a:sym typeface="Times New Roman"/>
              </a:rPr>
              <a:t>ại thủ đô Hà Nội </a:t>
            </a:r>
            <a:endParaRPr/>
          </a:p>
          <a:p>
            <a:pPr indent="-342900" lvl="0" marL="34290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(G</a:t>
            </a:r>
            <a:r>
              <a:rPr lang="en-US" sz="1800">
                <a:solidFill>
                  <a:schemeClr val="dk1"/>
                </a:solidFill>
                <a:latin typeface="Times New Roman"/>
                <a:ea typeface="Times New Roman"/>
                <a:cs typeface="Times New Roman"/>
                <a:sym typeface="Times New Roman"/>
              </a:rPr>
              <a:t>ồm </a:t>
            </a:r>
            <a:r>
              <a:rPr b="1" lang="en-US" sz="1800">
                <a:solidFill>
                  <a:srgbClr val="1A1A70"/>
                </a:solidFill>
                <a:latin typeface="Times New Roman"/>
                <a:ea typeface="Times New Roman"/>
                <a:cs typeface="Times New Roman"/>
                <a:sym typeface="Times New Roman"/>
              </a:rPr>
              <a:t>525 </a:t>
            </a:r>
            <a:r>
              <a:rPr b="1" lang="en-US" sz="1800">
                <a:solidFill>
                  <a:schemeClr val="dk1"/>
                </a:solidFill>
                <a:latin typeface="Times New Roman"/>
                <a:ea typeface="Times New Roman"/>
                <a:cs typeface="Times New Roman"/>
                <a:sym typeface="Times New Roman"/>
              </a:rPr>
              <a:t>đại biểu chính thức và </a:t>
            </a:r>
            <a:r>
              <a:rPr b="1" lang="en-US" sz="1800">
                <a:solidFill>
                  <a:srgbClr val="1A1A70"/>
                </a:solidFill>
                <a:latin typeface="Times New Roman"/>
                <a:ea typeface="Times New Roman"/>
                <a:cs typeface="Times New Roman"/>
                <a:sym typeface="Times New Roman"/>
              </a:rPr>
              <a:t>51 </a:t>
            </a:r>
            <a:r>
              <a:rPr b="1" lang="en-US" sz="1800">
                <a:solidFill>
                  <a:schemeClr val="dk1"/>
                </a:solidFill>
                <a:latin typeface="Times New Roman"/>
                <a:ea typeface="Times New Roman"/>
                <a:cs typeface="Times New Roman"/>
                <a:sym typeface="Times New Roman"/>
              </a:rPr>
              <a:t>đại biểu dự khuyết)</a:t>
            </a:r>
            <a:endParaRPr b="1" sz="1800">
              <a:solidFill>
                <a:srgbClr val="1A1A70"/>
              </a:solidFill>
              <a:latin typeface="Times New Roman"/>
              <a:ea typeface="Times New Roman"/>
              <a:cs typeface="Times New Roman"/>
              <a:sym typeface="Times New Roman"/>
            </a:endParaRPr>
          </a:p>
        </p:txBody>
      </p:sp>
      <p:sp>
        <p:nvSpPr>
          <p:cNvPr id="690" name="Google Shape;690;p56"/>
          <p:cNvSpPr txBox="1"/>
          <p:nvPr/>
        </p:nvSpPr>
        <p:spPr>
          <a:xfrm>
            <a:off x="1881810" y="-21865"/>
            <a:ext cx="8328991" cy="966290"/>
          </a:xfrm>
          <a:prstGeom prst="rect">
            <a:avLst/>
          </a:prstGeom>
          <a:noFill/>
          <a:ln>
            <a:noFill/>
          </a:ln>
        </p:spPr>
        <p:txBody>
          <a:bodyPr anchorCtr="0" anchor="t" bIns="45700" lIns="91425" spcFirstLastPara="1" rIns="91425" wrap="square" tIns="45700">
            <a:spAutoFit/>
          </a:bodyPr>
          <a:lstStyle/>
          <a:p>
            <a:pPr indent="0" lvl="0" marL="77470" marR="0" rtl="0" algn="just">
              <a:lnSpc>
                <a:spcPct val="150000"/>
              </a:lnSpc>
              <a:spcBef>
                <a:spcPts val="0"/>
              </a:spcBef>
              <a:spcAft>
                <a:spcPts val="0"/>
              </a:spcAft>
              <a:buNone/>
            </a:pPr>
            <a:r>
              <a:rPr b="1" lang="en-US" sz="2000">
                <a:solidFill>
                  <a:srgbClr val="000000"/>
                </a:solidFill>
                <a:latin typeface="Times New Roman"/>
                <a:ea typeface="Times New Roman"/>
                <a:cs typeface="Times New Roman"/>
                <a:sym typeface="Times New Roman"/>
              </a:rPr>
              <a:t>2.2.1.2. Xây dựng CNXH ở miền Bắc, phát triển thế tiến công của cách mạng miền Nam (1961-1965)</a:t>
            </a:r>
            <a:endParaRPr b="1" sz="1600">
              <a:solidFill>
                <a:schemeClr val="dk1"/>
              </a:solidFill>
              <a:latin typeface="Calibri"/>
              <a:ea typeface="Calibri"/>
              <a:cs typeface="Calibri"/>
              <a:sym typeface="Calibri"/>
            </a:endParaRPr>
          </a:p>
        </p:txBody>
      </p:sp>
    </p:spTree>
  </p:cSld>
  <p:clrMapOvr>
    <a:masterClrMapping/>
  </p:clrMapOvr>
  <p:transition>
    <p:diamond/>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7"/>
          <p:cNvSpPr txBox="1"/>
          <p:nvPr>
            <p:ph type="title"/>
          </p:nvPr>
        </p:nvSpPr>
        <p:spPr>
          <a:xfrm>
            <a:off x="2496066" y="337417"/>
            <a:ext cx="9310315" cy="9468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NỘI DUNG ĐẠI HỘI III</a:t>
            </a:r>
            <a:endParaRPr/>
          </a:p>
        </p:txBody>
      </p:sp>
      <p:sp>
        <p:nvSpPr>
          <p:cNvPr id="696" name="Google Shape;696;p57"/>
          <p:cNvSpPr txBox="1"/>
          <p:nvPr/>
        </p:nvSpPr>
        <p:spPr>
          <a:xfrm>
            <a:off x="2013527" y="1487055"/>
            <a:ext cx="9042300" cy="39918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000"/>
              <a:buFont typeface="Noto Sans Symbols"/>
              <a:buNone/>
            </a:pPr>
            <a:r>
              <a:rPr b="1" lang="en-US" sz="2000">
                <a:solidFill>
                  <a:schemeClr val="dk1"/>
                </a:solidFill>
                <a:latin typeface="Times New Roman"/>
                <a:ea typeface="Times New Roman"/>
                <a:cs typeface="Times New Roman"/>
                <a:sym typeface="Times New Roman"/>
              </a:rPr>
              <a:t>- Nhiệm vụ chiến lược:</a:t>
            </a:r>
            <a:r>
              <a:rPr b="0" lang="en-US" sz="2000">
                <a:solidFill>
                  <a:schemeClr val="dk1"/>
                </a:solidFill>
                <a:latin typeface="Times New Roman"/>
                <a:ea typeface="Times New Roman"/>
                <a:cs typeface="Times New Roman"/>
                <a:sym typeface="Times New Roman"/>
              </a:rPr>
              <a:t> Tiến hành cách mạng XHCN ở miền Bắc, giải </a:t>
            </a:r>
            <a:r>
              <a:rPr lang="en-US" sz="2000">
                <a:solidFill>
                  <a:schemeClr val="dk1"/>
                </a:solidFill>
                <a:latin typeface="Times New Roman"/>
                <a:ea typeface="Times New Roman"/>
                <a:cs typeface="Times New Roman"/>
                <a:sym typeface="Times New Roman"/>
              </a:rPr>
              <a:t>phóng</a:t>
            </a:r>
            <a:r>
              <a:rPr b="0" lang="en-US" sz="2000">
                <a:solidFill>
                  <a:schemeClr val="dk1"/>
                </a:solidFill>
                <a:latin typeface="Times New Roman"/>
                <a:ea typeface="Times New Roman"/>
                <a:cs typeface="Times New Roman"/>
                <a:sym typeface="Times New Roman"/>
              </a:rPr>
              <a:t> miền Nam khỏi </a:t>
            </a:r>
            <a:r>
              <a:rPr lang="en-US" sz="2000">
                <a:solidFill>
                  <a:schemeClr val="dk1"/>
                </a:solidFill>
                <a:latin typeface="Times New Roman"/>
                <a:ea typeface="Times New Roman"/>
                <a:cs typeface="Times New Roman"/>
                <a:sym typeface="Times New Roman"/>
              </a:rPr>
              <a:t>ách</a:t>
            </a:r>
            <a:r>
              <a:rPr b="0" lang="en-US" sz="2000">
                <a:solidFill>
                  <a:schemeClr val="dk1"/>
                </a:solidFill>
                <a:latin typeface="Times New Roman"/>
                <a:ea typeface="Times New Roman"/>
                <a:cs typeface="Times New Roman"/>
                <a:sym typeface="Times New Roman"/>
              </a:rPr>
              <a:t> thống trị của đế quốc Mỹ và bọn tay sai thống nhất nước nhà, hoàn thành độc lập và dân chủ trong cả nước.</a:t>
            </a:r>
            <a:endParaRPr/>
          </a:p>
          <a:p>
            <a:pPr indent="-127000" lvl="0" marL="0" marR="0" rtl="0" algn="just">
              <a:spcBef>
                <a:spcPts val="1000"/>
              </a:spcBef>
              <a:spcAft>
                <a:spcPts val="0"/>
              </a:spcAft>
              <a:buClr>
                <a:schemeClr val="dk1"/>
              </a:buClr>
              <a:buSzPts val="2000"/>
              <a:buFont typeface="Noto Sans Symbols"/>
              <a:buChar char="📫"/>
            </a:pPr>
            <a:r>
              <a:rPr b="1" lang="en-US" sz="2000">
                <a:solidFill>
                  <a:schemeClr val="dk1"/>
                </a:solidFill>
                <a:latin typeface="Times New Roman"/>
                <a:ea typeface="Times New Roman"/>
                <a:cs typeface="Times New Roman"/>
                <a:sym typeface="Times New Roman"/>
              </a:rPr>
              <a:t> Mục tiêu chiến lược:</a:t>
            </a:r>
            <a:r>
              <a:rPr b="0" lang="en-US" sz="2000">
                <a:solidFill>
                  <a:schemeClr val="dk1"/>
                </a:solidFill>
                <a:latin typeface="Times New Roman"/>
                <a:ea typeface="Times New Roman"/>
                <a:cs typeface="Times New Roman"/>
                <a:sym typeface="Times New Roman"/>
              </a:rPr>
              <a:t> Hoà bình, thống nhất tổ quốc</a:t>
            </a:r>
            <a:endParaRPr b="0" sz="2000">
              <a:solidFill>
                <a:schemeClr val="dk1"/>
              </a:solidFill>
              <a:latin typeface="Times New Roman"/>
              <a:ea typeface="Times New Roman"/>
              <a:cs typeface="Times New Roman"/>
              <a:sym typeface="Times New Roman"/>
            </a:endParaRPr>
          </a:p>
          <a:p>
            <a:pPr indent="-127000" lvl="0" marL="0" marR="0" rtl="0" algn="just">
              <a:spcBef>
                <a:spcPts val="1000"/>
              </a:spcBef>
              <a:spcAft>
                <a:spcPts val="0"/>
              </a:spcAft>
              <a:buClr>
                <a:schemeClr val="dk1"/>
              </a:buClr>
              <a:buSzPts val="2000"/>
              <a:buFont typeface="Noto Sans Symbols"/>
              <a:buChar char="📫"/>
            </a:pPr>
            <a:r>
              <a:rPr b="1" lang="en-US" sz="2000">
                <a:solidFill>
                  <a:schemeClr val="dk1"/>
                </a:solidFill>
                <a:latin typeface="Times New Roman"/>
                <a:ea typeface="Times New Roman"/>
                <a:cs typeface="Times New Roman"/>
                <a:sym typeface="Times New Roman"/>
              </a:rPr>
              <a:t> Mối quan hệ cách mạng hai miền: </a:t>
            </a:r>
            <a:r>
              <a:rPr b="0" lang="en-US" sz="2000">
                <a:solidFill>
                  <a:schemeClr val="dk1"/>
                </a:solidFill>
                <a:latin typeface="Times New Roman"/>
                <a:ea typeface="Times New Roman"/>
                <a:cs typeface="Times New Roman"/>
                <a:sym typeface="Times New Roman"/>
              </a:rPr>
              <a:t>có quan hệ mật thiết với nhau và có tác dụng thúc đẩy lẫn nhau</a:t>
            </a:r>
            <a:endParaRPr b="0" sz="2000">
              <a:solidFill>
                <a:schemeClr val="dk1"/>
              </a:solidFill>
              <a:latin typeface="Times New Roman"/>
              <a:ea typeface="Times New Roman"/>
              <a:cs typeface="Times New Roman"/>
              <a:sym typeface="Times New Roman"/>
            </a:endParaRPr>
          </a:p>
          <a:p>
            <a:pPr indent="-127000" lvl="0" marL="0" marR="0" rtl="0" algn="just">
              <a:spcBef>
                <a:spcPts val="1000"/>
              </a:spcBef>
              <a:spcAft>
                <a:spcPts val="0"/>
              </a:spcAft>
              <a:buClr>
                <a:schemeClr val="dk1"/>
              </a:buClr>
              <a:buSzPts val="2000"/>
              <a:buFont typeface="Noto Sans Symbols"/>
              <a:buChar char="📫"/>
            </a:pPr>
            <a:r>
              <a:rPr b="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Vai trò, nhiệm vụ của cách mạng mỗi miền:</a:t>
            </a:r>
            <a:r>
              <a:rPr b="0" lang="en-US" sz="2000">
                <a:solidFill>
                  <a:schemeClr val="dk1"/>
                </a:solidFill>
                <a:latin typeface="Times New Roman"/>
                <a:ea typeface="Times New Roman"/>
                <a:cs typeface="Times New Roman"/>
                <a:sym typeface="Times New Roman"/>
              </a:rPr>
              <a:t> Cách mạng XHCN ở miền Bắc: xây dựng tiềm lực, bảo vệ căn cứ địa, hậu thuẫn cho cách mạng miền Nam; Cách mạng DTDCND ở miền Nam giữ vai trò quyết định trực tiếp đối với sự nghiệp giải phóng miền Nam</a:t>
            </a:r>
            <a:endParaRPr/>
          </a:p>
          <a:p>
            <a:pPr indent="-127000" lvl="0" marL="0" marR="0" rtl="0" algn="just">
              <a:spcBef>
                <a:spcPts val="1000"/>
              </a:spcBef>
              <a:spcAft>
                <a:spcPts val="0"/>
              </a:spcAft>
              <a:buClr>
                <a:schemeClr val="dk1"/>
              </a:buClr>
              <a:buSzPts val="2000"/>
              <a:buFont typeface="Noto Sans Symbols"/>
              <a:buChar char="📫"/>
            </a:pPr>
            <a:r>
              <a:rPr b="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Con đường thống nhất đất nước:</a:t>
            </a:r>
            <a:r>
              <a:rPr b="0" lang="en-US" sz="2000">
                <a:solidFill>
                  <a:schemeClr val="dk1"/>
                </a:solidFill>
                <a:latin typeface="Times New Roman"/>
                <a:ea typeface="Times New Roman"/>
                <a:cs typeface="Times New Roman"/>
                <a:sym typeface="Times New Roman"/>
              </a:rPr>
              <a:t> hoà bình</a:t>
            </a:r>
            <a:endParaRPr b="0" sz="2000">
              <a:solidFill>
                <a:schemeClr val="dk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9"/>
          <p:cNvSpPr txBox="1"/>
          <p:nvPr/>
        </p:nvSpPr>
        <p:spPr>
          <a:xfrm>
            <a:off x="2040172" y="1524001"/>
            <a:ext cx="8610600" cy="3371885"/>
          </a:xfrm>
          <a:prstGeom prst="rect">
            <a:avLst/>
          </a:prstGeom>
          <a:noFill/>
          <a:ln>
            <a:noFill/>
          </a:ln>
        </p:spPr>
        <p:txBody>
          <a:bodyPr anchorCtr="0" anchor="t" bIns="45700" lIns="91425" spcFirstLastPara="1" rIns="91425" wrap="square" tIns="45700">
            <a:spAutoFit/>
          </a:bodyPr>
          <a:lstStyle/>
          <a:p>
            <a:pPr indent="0" lvl="0" marL="77470" marR="0" rtl="0" algn="l">
              <a:lnSpc>
                <a:spcPct val="150000"/>
              </a:lnSpc>
              <a:spcBef>
                <a:spcPts val="0"/>
              </a:spcBef>
              <a:spcAft>
                <a:spcPts val="0"/>
              </a:spcAft>
              <a:buNone/>
            </a:pPr>
            <a:r>
              <a:rPr b="1" i="1" lang="en-US" sz="1800">
                <a:solidFill>
                  <a:srgbClr val="000000"/>
                </a:solidFill>
                <a:latin typeface="Times New Roman"/>
                <a:ea typeface="Times New Roman"/>
                <a:cs typeface="Times New Roman"/>
                <a:sym typeface="Times New Roman"/>
              </a:rPr>
              <a:t>- Kế hoạch năm năm lần thứ nhất (1961-1965):</a:t>
            </a:r>
            <a:endParaRPr sz="1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Mục tiêu, nhiệm vụ cụ thể của kế hoạch 5 năm lần thứ nhất</a:t>
            </a:r>
            <a:endParaRPr sz="1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Ban Chấp hành Trung ương Đảng đã mở nhiều hội nghị chuyên đề nhằm cụ thể hóa đường lối, đưa nghị quyết của Đảng vào cuộc sống</a:t>
            </a:r>
            <a:endParaRPr sz="1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Nhiều cuộc vận động và phong trào thi đua được triển khai; thực hiện được hơn bốn năm (tính đến ngày 5-8-1964) thì được chuyển hướng do phải đối phó với chiến tranh phá hoại miền Bắc của đế quốc Mỹ; những mục tiêu chủ yếu của kế hoạch đã cơ bản hoàn thành.</a:t>
            </a:r>
            <a:endParaRPr sz="1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nvSpPr>
        <p:spPr>
          <a:xfrm>
            <a:off x="2170545" y="235527"/>
            <a:ext cx="8001000" cy="669542"/>
          </a:xfrm>
          <a:prstGeom prst="rect">
            <a:avLst/>
          </a:prstGeom>
          <a:noFill/>
          <a:ln>
            <a:noFill/>
          </a:ln>
        </p:spPr>
        <p:txBody>
          <a:bodyPr anchorCtr="0" anchor="t" bIns="45700" lIns="91425" spcFirstLastPara="1" rIns="91425" wrap="square" tIns="45700">
            <a:spAutoFit/>
          </a:bodyPr>
          <a:lstStyle/>
          <a:p>
            <a:pPr indent="0" lvl="0" marL="306070" marR="0" rtl="0" algn="just">
              <a:lnSpc>
                <a:spcPct val="150000"/>
              </a:lnSpc>
              <a:spcBef>
                <a:spcPts val="0"/>
              </a:spcBef>
              <a:spcAft>
                <a:spcPts val="0"/>
              </a:spcAft>
              <a:buNone/>
            </a:pPr>
            <a:r>
              <a:rPr b="1" i="0" lang="en-US" sz="2800" u="none" cap="none" strike="noStrike">
                <a:solidFill>
                  <a:srgbClr val="080808"/>
                </a:solidFill>
                <a:latin typeface="Times New Roman"/>
                <a:ea typeface="Times New Roman"/>
                <a:cs typeface="Times New Roman"/>
                <a:sym typeface="Times New Roman"/>
              </a:rPr>
              <a:t>Xây dựng chế độ mới và chính quyền cách mạng</a:t>
            </a:r>
            <a:endParaRPr b="1" i="0" sz="1600" u="none" cap="none" strike="noStrike">
              <a:solidFill>
                <a:srgbClr val="080808"/>
              </a:solidFill>
              <a:latin typeface="Calibri"/>
              <a:ea typeface="Calibri"/>
              <a:cs typeface="Calibri"/>
              <a:sym typeface="Calibri"/>
            </a:endParaRPr>
          </a:p>
        </p:txBody>
      </p:sp>
      <p:sp>
        <p:nvSpPr>
          <p:cNvPr id="137" name="Google Shape;137;p6"/>
          <p:cNvSpPr txBox="1"/>
          <p:nvPr/>
        </p:nvSpPr>
        <p:spPr>
          <a:xfrm>
            <a:off x="762001" y="1306945"/>
            <a:ext cx="11199090" cy="91440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25/11/1945, Ban chấp hành TƯ Đảng ra chỉ thị “</a:t>
            </a:r>
            <a:r>
              <a:rPr b="0" i="1" lang="en-US" sz="2800" u="none" cap="none" strike="noStrike">
                <a:solidFill>
                  <a:schemeClr val="dk1"/>
                </a:solidFill>
                <a:latin typeface="Times New Roman"/>
                <a:ea typeface="Times New Roman"/>
                <a:cs typeface="Times New Roman"/>
                <a:sym typeface="Times New Roman"/>
              </a:rPr>
              <a:t>Kháng chiến kiến quốc</a:t>
            </a:r>
            <a:r>
              <a:rPr b="0" i="0" lang="en-US" sz="2800" u="none" cap="none" strike="noStrike">
                <a:solidFill>
                  <a:schemeClr val="dk1"/>
                </a:solidFill>
                <a:latin typeface="Times New Roman"/>
                <a:ea typeface="Times New Roman"/>
                <a:cs typeface="Times New Roman"/>
                <a:sym typeface="Times New Roman"/>
              </a:rPr>
              <a:t>”</a:t>
            </a:r>
            <a:endParaRPr/>
          </a:p>
        </p:txBody>
      </p:sp>
      <p:sp>
        <p:nvSpPr>
          <p:cNvPr id="138" name="Google Shape;138;p6"/>
          <p:cNvSpPr txBox="1"/>
          <p:nvPr/>
        </p:nvSpPr>
        <p:spPr>
          <a:xfrm>
            <a:off x="761999" y="2590800"/>
            <a:ext cx="11199091" cy="892552"/>
          </a:xfrm>
          <a:prstGeom prst="rect">
            <a:avLst/>
          </a:prstGeom>
          <a:noFill/>
          <a:ln>
            <a:noFill/>
          </a:ln>
        </p:spPr>
        <p:txBody>
          <a:bodyPr anchorCtr="0" anchor="t" bIns="45700" lIns="91425" spcFirstLastPara="1" rIns="91425" wrap="square" tIns="45700">
            <a:spAutoFit/>
          </a:bodyPr>
          <a:lstStyle/>
          <a:p>
            <a:pPr indent="-165100" lvl="0" marL="0" marR="0" rtl="0" algn="just">
              <a:spcBef>
                <a:spcPts val="0"/>
              </a:spcBef>
              <a:spcAft>
                <a:spcPts val="0"/>
              </a:spcAft>
              <a:buClr>
                <a:schemeClr val="dk1"/>
              </a:buClr>
              <a:buSzPts val="2600"/>
              <a:buFont typeface="Noto Sans Symbols"/>
              <a:buChar char="⮚"/>
            </a:pPr>
            <a:r>
              <a:rPr b="0" i="0" lang="en-US" sz="2600" u="none" cap="none" strike="noStrike">
                <a:solidFill>
                  <a:schemeClr val="dk1"/>
                </a:solidFill>
                <a:latin typeface="Times New Roman"/>
                <a:ea typeface="Times New Roman"/>
                <a:cs typeface="Times New Roman"/>
                <a:sym typeface="Times New Roman"/>
              </a:rPr>
              <a:t> Về chỉ đạo chiến lược: Xác định mục tiêu là dân tộc giải phóng với khẩu hiệu: “Dân tộc trên hết, Tổ quốc trên hết” (giữ vững độc lập dân tộc)</a:t>
            </a:r>
            <a:endParaRPr/>
          </a:p>
        </p:txBody>
      </p:sp>
      <p:sp>
        <p:nvSpPr>
          <p:cNvPr id="139" name="Google Shape;139;p6"/>
          <p:cNvSpPr txBox="1"/>
          <p:nvPr/>
        </p:nvSpPr>
        <p:spPr>
          <a:xfrm>
            <a:off x="838200" y="3875232"/>
            <a:ext cx="7848600" cy="488950"/>
          </a:xfrm>
          <a:prstGeom prst="rect">
            <a:avLst/>
          </a:prstGeom>
          <a:noFill/>
          <a:ln>
            <a:noFill/>
          </a:ln>
        </p:spPr>
        <p:txBody>
          <a:bodyPr anchorCtr="0" anchor="t" bIns="45700" lIns="91425" spcFirstLastPara="1" rIns="91425" wrap="square" tIns="45700">
            <a:spAutoFit/>
          </a:bodyPr>
          <a:lstStyle/>
          <a:p>
            <a:pPr indent="-165100" lvl="0" marL="0" marR="0" rtl="0" algn="l">
              <a:spcBef>
                <a:spcPts val="0"/>
              </a:spcBef>
              <a:spcAft>
                <a:spcPts val="0"/>
              </a:spcAft>
              <a:buClr>
                <a:schemeClr val="dk1"/>
              </a:buClr>
              <a:buSzPts val="2600"/>
              <a:buFont typeface="Noto Sans Symbols"/>
              <a:buChar char="⮚"/>
            </a:pPr>
            <a:r>
              <a:rPr b="0" i="0" lang="en-US" sz="2600" u="none" cap="none" strike="noStrike">
                <a:solidFill>
                  <a:schemeClr val="dk1"/>
                </a:solidFill>
                <a:latin typeface="Times New Roman"/>
                <a:ea typeface="Times New Roman"/>
                <a:cs typeface="Times New Roman"/>
                <a:sym typeface="Times New Roman"/>
              </a:rPr>
              <a:t> Về xác định kẻ thù chính: Thực dân pháp</a:t>
            </a:r>
            <a:endParaRPr b="0" i="0" sz="2600" u="none" cap="none" strike="noStrike">
              <a:solidFill>
                <a:schemeClr val="dk1"/>
              </a:solidFill>
              <a:latin typeface="Times New Roman"/>
              <a:ea typeface="Times New Roman"/>
              <a:cs typeface="Times New Roman"/>
              <a:sym typeface="Times New Roman"/>
            </a:endParaRPr>
          </a:p>
        </p:txBody>
      </p:sp>
      <p:sp>
        <p:nvSpPr>
          <p:cNvPr id="140" name="Google Shape;140;p6"/>
          <p:cNvSpPr txBox="1"/>
          <p:nvPr/>
        </p:nvSpPr>
        <p:spPr>
          <a:xfrm>
            <a:off x="1981198" y="4540250"/>
            <a:ext cx="9675091" cy="8925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600" u="none" cap="none" strike="noStrike">
                <a:solidFill>
                  <a:schemeClr val="dk1"/>
                </a:solidFill>
                <a:latin typeface="Times New Roman"/>
                <a:ea typeface="Times New Roman"/>
                <a:cs typeface="Times New Roman"/>
                <a:sym typeface="Times New Roman"/>
              </a:rPr>
              <a:t>Phải lập mặt trận dân tộc thống nhất chống thực dân Pháp xâm lược, mở rộng Mặt trận Việt Minh, thống nhất mặt trận Việt – Miên - Lào</a:t>
            </a:r>
            <a:endParaRPr b="0" i="0" sz="2600" u="none" cap="none" strike="noStrike">
              <a:solidFill>
                <a:schemeClr val="dk1"/>
              </a:solidFill>
              <a:latin typeface="Times New Roman"/>
              <a:ea typeface="Times New Roman"/>
              <a:cs typeface="Times New Roman"/>
              <a:sym typeface="Times New Roman"/>
            </a:endParaRPr>
          </a:p>
        </p:txBody>
      </p:sp>
      <p:sp>
        <p:nvSpPr>
          <p:cNvPr id="141" name="Google Shape;141;p6"/>
          <p:cNvSpPr/>
          <p:nvPr/>
        </p:nvSpPr>
        <p:spPr>
          <a:xfrm>
            <a:off x="1524000" y="4616450"/>
            <a:ext cx="304800" cy="609600"/>
          </a:xfrm>
          <a:prstGeom prst="rightArrow">
            <a:avLst>
              <a:gd fmla="val 50000" name="adj1"/>
              <a:gd fmla="val 25000" name="adj2"/>
            </a:avLst>
          </a:prstGeom>
          <a:solidFill>
            <a:srgbClr val="0000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0"/>
          <p:cNvSpPr txBox="1"/>
          <p:nvPr/>
        </p:nvSpPr>
        <p:spPr>
          <a:xfrm>
            <a:off x="1905000" y="906098"/>
            <a:ext cx="8229600" cy="3000821"/>
          </a:xfrm>
          <a:prstGeom prst="rect">
            <a:avLst/>
          </a:prstGeom>
          <a:noFill/>
          <a:ln>
            <a:noFill/>
          </a:ln>
        </p:spPr>
        <p:txBody>
          <a:bodyPr anchorCtr="0" anchor="t" bIns="45700" lIns="91425" spcFirstLastPara="1" rIns="91425" wrap="square" tIns="45700">
            <a:spAutoFit/>
          </a:bodyPr>
          <a:lstStyle/>
          <a:p>
            <a:pPr indent="0" lvl="0" marL="77470" marR="0" rtl="0" algn="l">
              <a:lnSpc>
                <a:spcPct val="150000"/>
              </a:lnSpc>
              <a:spcBef>
                <a:spcPts val="0"/>
              </a:spcBef>
              <a:spcAft>
                <a:spcPts val="0"/>
              </a:spcAft>
              <a:buNone/>
            </a:pPr>
            <a:r>
              <a:rPr b="1" i="1" lang="en-US" sz="1800">
                <a:solidFill>
                  <a:srgbClr val="000000"/>
                </a:solidFill>
                <a:latin typeface="Times New Roman"/>
                <a:ea typeface="Times New Roman"/>
                <a:cs typeface="Times New Roman"/>
                <a:sym typeface="Times New Roman"/>
              </a:rPr>
              <a:t>- Hoạt động chi viện cách mạng miền Nam của miền Bắc (1961- 1965):</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Miền Bắc xã hội chủ nghĩa đã không ngừng tăng cường chi viện cách mạng miền Nam</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Đường hành quân và vận tải theo dãy Trường Sơn trở thành tuyến đường chiến lược huyết mạch nối hậu phương với chiến trường; Đường vận tải trên biển;...</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Miền Bắc đã trở thành căn cứ địa vững chắc cho cách mạng cả nước với chế độ chính trị ưu việt, với lực lượng kinh tế và quốc phòng lớn mạnh.</a:t>
            </a:r>
            <a:endParaRPr sz="14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descr="24.jpg" id="713" name="Google Shape;713;p61"/>
          <p:cNvPicPr preferRelativeResize="0"/>
          <p:nvPr/>
        </p:nvPicPr>
        <p:blipFill rotWithShape="1">
          <a:blip r:embed="rId3">
            <a:alphaModFix/>
          </a:blip>
          <a:srcRect b="0" l="15693" r="1969" t="34444"/>
          <a:stretch/>
        </p:blipFill>
        <p:spPr>
          <a:xfrm>
            <a:off x="6434137" y="2219325"/>
            <a:ext cx="2362200" cy="2903538"/>
          </a:xfrm>
          <a:prstGeom prst="rect">
            <a:avLst/>
          </a:prstGeom>
          <a:solidFill>
            <a:srgbClr val="ECECEC"/>
          </a:solidFill>
          <a:ln cap="rnd" cmpd="sng" w="9525">
            <a:solidFill>
              <a:schemeClr val="lt1"/>
            </a:solidFill>
            <a:prstDash val="solid"/>
            <a:round/>
            <a:headEnd len="sm" w="sm" type="none"/>
            <a:tailEnd len="sm" w="sm" type="none"/>
          </a:ln>
          <a:effectLst>
            <a:outerShdw blurRad="36195" rotWithShape="0" algn="tl" dir="11400000" dist="12700">
              <a:srgbClr val="000000">
                <a:alpha val="32941"/>
              </a:srgbClr>
            </a:outerShdw>
            <a:reflection blurRad="0" dir="0" dist="0" endA="300" endPos="35000" kx="0" rotWithShape="0" algn="bl" stA="52000" stPos="0" sy="-100000" ky="0"/>
          </a:effectLst>
        </p:spPr>
      </p:pic>
      <p:pic>
        <p:nvPicPr>
          <p:cNvPr descr="DINH DOC LAP.bmp" id="714" name="Google Shape;714;p61"/>
          <p:cNvPicPr preferRelativeResize="0"/>
          <p:nvPr/>
        </p:nvPicPr>
        <p:blipFill rotWithShape="1">
          <a:blip r:embed="rId4">
            <a:alphaModFix/>
          </a:blip>
          <a:srcRect b="0" l="0" r="0" t="0"/>
          <a:stretch/>
        </p:blipFill>
        <p:spPr>
          <a:xfrm>
            <a:off x="2527301" y="2030412"/>
            <a:ext cx="3343275" cy="2381250"/>
          </a:xfrm>
          <a:prstGeom prst="rect">
            <a:avLst/>
          </a:prstGeom>
          <a:noFill/>
          <a:ln>
            <a:noFill/>
          </a:ln>
          <a:effectLst>
            <a:reflection blurRad="0" dir="5400000" dist="5000" endA="0" endPos="30000" kx="0" rotWithShape="0" algn="bl" stA="30000" stPos="0" sy="-100000" ky="0"/>
          </a:effectLst>
        </p:spPr>
      </p:pic>
      <p:sp>
        <p:nvSpPr>
          <p:cNvPr id="715" name="Google Shape;715;p61"/>
          <p:cNvSpPr/>
          <p:nvPr/>
        </p:nvSpPr>
        <p:spPr>
          <a:xfrm>
            <a:off x="2038926" y="518873"/>
            <a:ext cx="9792855" cy="523220"/>
          </a:xfrm>
          <a:prstGeom prst="rect">
            <a:avLst/>
          </a:prstGeom>
          <a:noFill/>
          <a:ln>
            <a:noFill/>
          </a:ln>
        </p:spPr>
        <p:txBody>
          <a:bodyPr anchorCtr="0" anchor="ctr" bIns="45700" lIns="91425" spcFirstLastPara="1" rIns="91425" wrap="square" tIns="45700">
            <a:spAutoFit/>
          </a:bodyPr>
          <a:lstStyle/>
          <a:p>
            <a:pPr indent="342900" lvl="0" marL="0" marR="0" rtl="0" algn="just">
              <a:spcBef>
                <a:spcPts val="0"/>
              </a:spcBef>
              <a:spcAft>
                <a:spcPts val="0"/>
              </a:spcAft>
              <a:buNone/>
            </a:pPr>
            <a:r>
              <a:rPr b="1" lang="en-US" sz="2800">
                <a:solidFill>
                  <a:schemeClr val="dk1"/>
                </a:solidFill>
                <a:latin typeface="Arial"/>
                <a:ea typeface="Arial"/>
                <a:cs typeface="Arial"/>
                <a:sym typeface="Arial"/>
              </a:rPr>
              <a:t>2. Lãnh đạo cách mạng cả nước giai đoạn 1965-1975</a:t>
            </a:r>
            <a:endParaRPr b="1" i="1" sz="2400">
              <a:solidFill>
                <a:schemeClr val="dk1"/>
              </a:solidFill>
              <a:latin typeface="Arial"/>
              <a:ea typeface="Arial"/>
              <a:cs typeface="Arial"/>
              <a:sym typeface="Arial"/>
            </a:endParaRPr>
          </a:p>
        </p:txBody>
      </p:sp>
    </p:spTree>
  </p:cSld>
  <p:clrMapOvr>
    <a:masterClrMapping/>
  </p:clrMapOvr>
  <p:transition>
    <p:diamond/>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2"/>
          <p:cNvSpPr txBox="1"/>
          <p:nvPr/>
        </p:nvSpPr>
        <p:spPr>
          <a:xfrm>
            <a:off x="2094346" y="1321082"/>
            <a:ext cx="7993063" cy="34607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1800"/>
              <a:buFont typeface="Noto Sans Symbols"/>
              <a:buNone/>
            </a:pPr>
            <a:r>
              <a:rPr b="1" lang="en-US" sz="1800">
                <a:solidFill>
                  <a:srgbClr val="000099"/>
                </a:solidFill>
                <a:latin typeface="Times New Roman"/>
                <a:ea typeface="Times New Roman"/>
                <a:cs typeface="Times New Roman"/>
                <a:sym typeface="Times New Roman"/>
              </a:rPr>
              <a:t>CHIẾN LƯỢC CHIẾN TRANH CỤC BỘ CỦA MỸ - Ở MIỀN NAM</a:t>
            </a:r>
            <a:endParaRPr/>
          </a:p>
        </p:txBody>
      </p:sp>
      <p:sp>
        <p:nvSpPr>
          <p:cNvPr id="723" name="Google Shape;723;p62"/>
          <p:cNvSpPr/>
          <p:nvPr/>
        </p:nvSpPr>
        <p:spPr>
          <a:xfrm>
            <a:off x="4648200" y="5994392"/>
            <a:ext cx="3276600" cy="5334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10.000 quân (Nam Triều Tiên) vào Nha Trang (13/8/1965)</a:t>
            </a:r>
            <a:r>
              <a:rPr b="0" lang="en-US" sz="1400">
                <a:solidFill>
                  <a:schemeClr val="dk1"/>
                </a:solidFill>
                <a:latin typeface="Arial"/>
                <a:ea typeface="Arial"/>
                <a:cs typeface="Arial"/>
                <a:sym typeface="Arial"/>
              </a:rPr>
              <a:t> </a:t>
            </a:r>
            <a:endParaRPr/>
          </a:p>
        </p:txBody>
      </p:sp>
      <p:sp>
        <p:nvSpPr>
          <p:cNvPr id="724" name="Google Shape;724;p62"/>
          <p:cNvSpPr/>
          <p:nvPr/>
        </p:nvSpPr>
        <p:spPr>
          <a:xfrm>
            <a:off x="1524000" y="6070592"/>
            <a:ext cx="3276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Sư đoàn 9 lính thuỷ đánh bộ Mỹ </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vào Chu Lai (8/3/1965)</a:t>
            </a:r>
            <a:r>
              <a:rPr b="0" lang="en-US" sz="1400">
                <a:solidFill>
                  <a:schemeClr val="dk1"/>
                </a:solidFill>
                <a:latin typeface="Arial"/>
                <a:ea typeface="Arial"/>
                <a:cs typeface="Arial"/>
                <a:sym typeface="Arial"/>
              </a:rPr>
              <a:t> </a:t>
            </a:r>
            <a:endParaRPr/>
          </a:p>
        </p:txBody>
      </p:sp>
      <p:pic>
        <p:nvPicPr>
          <p:cNvPr descr="So 2 phong 20" id="725" name="Google Shape;725;p62"/>
          <p:cNvPicPr preferRelativeResize="0"/>
          <p:nvPr/>
        </p:nvPicPr>
        <p:blipFill rotWithShape="1">
          <a:blip r:embed="rId3">
            <a:alphaModFix/>
          </a:blip>
          <a:srcRect b="0" l="0" r="0" t="0"/>
          <a:stretch/>
        </p:blipFill>
        <p:spPr>
          <a:xfrm>
            <a:off x="4724400" y="4089393"/>
            <a:ext cx="2895600" cy="1820863"/>
          </a:xfrm>
          <a:prstGeom prst="rect">
            <a:avLst/>
          </a:prstGeom>
          <a:noFill/>
          <a:ln cap="flat" cmpd="sng" w="38100">
            <a:solidFill>
              <a:srgbClr val="000000"/>
            </a:solidFill>
            <a:prstDash val="solid"/>
            <a:miter lim="800000"/>
            <a:headEnd len="sm" w="sm" type="none"/>
            <a:tailEnd len="sm" w="sm" type="none"/>
          </a:ln>
        </p:spPr>
      </p:pic>
      <p:pic>
        <p:nvPicPr>
          <p:cNvPr descr="So 1 phong 20" id="726" name="Google Shape;726;p62"/>
          <p:cNvPicPr preferRelativeResize="0"/>
          <p:nvPr/>
        </p:nvPicPr>
        <p:blipFill rotWithShape="1">
          <a:blip r:embed="rId4">
            <a:alphaModFix/>
          </a:blip>
          <a:srcRect b="0" l="0" r="0" t="0"/>
          <a:stretch/>
        </p:blipFill>
        <p:spPr>
          <a:xfrm>
            <a:off x="1662113" y="4106855"/>
            <a:ext cx="2863850" cy="1797050"/>
          </a:xfrm>
          <a:prstGeom prst="rect">
            <a:avLst/>
          </a:prstGeom>
          <a:noFill/>
          <a:ln cap="flat" cmpd="sng" w="38100">
            <a:solidFill>
              <a:srgbClr val="000000"/>
            </a:solidFill>
            <a:prstDash val="solid"/>
            <a:miter lim="800000"/>
            <a:headEnd len="sm" w="sm" type="none"/>
            <a:tailEnd len="sm" w="sm" type="none"/>
          </a:ln>
        </p:spPr>
      </p:pic>
      <p:sp>
        <p:nvSpPr>
          <p:cNvPr id="727" name="Google Shape;727;p62"/>
          <p:cNvSpPr/>
          <p:nvPr/>
        </p:nvSpPr>
        <p:spPr>
          <a:xfrm>
            <a:off x="5029200" y="1879592"/>
            <a:ext cx="1981200" cy="182245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MỸ VÀ QUÂN</a:t>
            </a:r>
            <a:endParaRPr/>
          </a:p>
          <a:p>
            <a:pPr indent="0" lvl="0" marL="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 CHƯ HẦU</a:t>
            </a:r>
            <a:endParaRPr/>
          </a:p>
          <a:p>
            <a:pPr indent="0" lvl="0" marL="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 Ồ ẠT VÀO </a:t>
            </a:r>
            <a:endParaRPr/>
          </a:p>
          <a:p>
            <a:pPr indent="0" lvl="0" marL="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MIỀN NAM </a:t>
            </a:r>
            <a:endParaRPr/>
          </a:p>
        </p:txBody>
      </p:sp>
      <p:pic>
        <p:nvPicPr>
          <p:cNvPr descr="66.jpg" id="728" name="Google Shape;728;p62"/>
          <p:cNvPicPr preferRelativeResize="0"/>
          <p:nvPr/>
        </p:nvPicPr>
        <p:blipFill rotWithShape="1">
          <a:blip r:embed="rId5">
            <a:alphaModFix/>
          </a:blip>
          <a:srcRect b="38631" l="42955" r="3339" t="30685"/>
          <a:stretch/>
        </p:blipFill>
        <p:spPr>
          <a:xfrm>
            <a:off x="1676401" y="1701792"/>
            <a:ext cx="2887663" cy="2235200"/>
          </a:xfrm>
          <a:prstGeom prst="rect">
            <a:avLst/>
          </a:prstGeom>
          <a:noFill/>
          <a:ln>
            <a:noFill/>
          </a:ln>
        </p:spPr>
      </p:pic>
      <p:pic>
        <p:nvPicPr>
          <p:cNvPr descr="66.jpg" id="729" name="Google Shape;729;p62"/>
          <p:cNvPicPr preferRelativeResize="0"/>
          <p:nvPr/>
        </p:nvPicPr>
        <p:blipFill rotWithShape="1">
          <a:blip r:embed="rId5">
            <a:alphaModFix/>
          </a:blip>
          <a:srcRect b="73151" l="30849" r="11893" t="1534"/>
          <a:stretch/>
        </p:blipFill>
        <p:spPr>
          <a:xfrm>
            <a:off x="7391400" y="1866892"/>
            <a:ext cx="3124200" cy="1993900"/>
          </a:xfrm>
          <a:prstGeom prst="rect">
            <a:avLst/>
          </a:prstGeom>
          <a:noFill/>
          <a:ln cap="flat" cmpd="sng" w="38100">
            <a:solidFill>
              <a:srgbClr val="000000"/>
            </a:solidFill>
            <a:prstDash val="solid"/>
            <a:miter lim="800000"/>
            <a:headEnd len="sm" w="sm" type="none"/>
            <a:tailEnd len="sm" w="sm" type="none"/>
          </a:ln>
        </p:spPr>
      </p:pic>
      <p:pic>
        <p:nvPicPr>
          <p:cNvPr descr="66.jpg" id="730" name="Google Shape;730;p62"/>
          <p:cNvPicPr preferRelativeResize="0"/>
          <p:nvPr/>
        </p:nvPicPr>
        <p:blipFill rotWithShape="1">
          <a:blip r:embed="rId5">
            <a:alphaModFix/>
          </a:blip>
          <a:srcRect b="1041" l="44691" r="3339" t="63670"/>
          <a:stretch/>
        </p:blipFill>
        <p:spPr>
          <a:xfrm>
            <a:off x="7835900" y="4075105"/>
            <a:ext cx="2649538" cy="2438400"/>
          </a:xfrm>
          <a:prstGeom prst="rect">
            <a:avLst/>
          </a:prstGeom>
          <a:noFill/>
          <a:ln cap="flat" cmpd="sng" w="38100">
            <a:solidFill>
              <a:srgbClr val="000000"/>
            </a:solidFill>
            <a:prstDash val="solid"/>
            <a:miter lim="800000"/>
            <a:headEnd len="sm" w="sm" type="none"/>
            <a:tailEnd len="sm" w="sm" type="none"/>
          </a:ln>
        </p:spPr>
      </p:pic>
      <p:sp>
        <p:nvSpPr>
          <p:cNvPr id="731" name="Google Shape;731;p62"/>
          <p:cNvSpPr txBox="1"/>
          <p:nvPr/>
        </p:nvSpPr>
        <p:spPr>
          <a:xfrm>
            <a:off x="2113973" y="159604"/>
            <a:ext cx="9792854" cy="830997"/>
          </a:xfrm>
          <a:prstGeom prst="rect">
            <a:avLst/>
          </a:prstGeom>
          <a:noFill/>
          <a:ln>
            <a:noFill/>
          </a:ln>
        </p:spPr>
        <p:txBody>
          <a:bodyPr anchorCtr="0" anchor="t" bIns="45700" lIns="91425" spcFirstLastPara="1" rIns="91425" wrap="square" tIns="45700">
            <a:spAutoFit/>
          </a:bodyPr>
          <a:lstStyle/>
          <a:p>
            <a:pPr indent="0" lvl="0" marL="77470" marR="31115" rtl="0" algn="ctr">
              <a:spcBef>
                <a:spcPts val="0"/>
              </a:spcBef>
              <a:spcAft>
                <a:spcPts val="0"/>
              </a:spcAft>
              <a:buNone/>
            </a:pPr>
            <a:r>
              <a:rPr b="1" lang="en-US" sz="2400">
                <a:solidFill>
                  <a:srgbClr val="000000"/>
                </a:solidFill>
                <a:latin typeface="Times New Roman"/>
                <a:ea typeface="Times New Roman"/>
                <a:cs typeface="Times New Roman"/>
                <a:sym typeface="Times New Roman"/>
              </a:rPr>
              <a:t>2.2.2.1. Phát động cuộc kháng chiến chống Mỹ, cứu nước và đường lối kháng chiến của Đảng</a:t>
            </a:r>
            <a:endParaRPr b="1" sz="1800">
              <a:solidFill>
                <a:schemeClr val="dk1"/>
              </a:solidFill>
              <a:latin typeface="Calibri"/>
              <a:ea typeface="Calibri"/>
              <a:cs typeface="Calibri"/>
              <a:sym typeface="Calibri"/>
            </a:endParaRPr>
          </a:p>
        </p:txBody>
      </p:sp>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
                                        <p:tgtEl>
                                          <p:spTgt spid="723"/>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
                                        <p:tgtEl>
                                          <p:spTgt spid="7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3"/>
          <p:cNvSpPr txBox="1"/>
          <p:nvPr/>
        </p:nvSpPr>
        <p:spPr>
          <a:xfrm>
            <a:off x="2057401" y="990601"/>
            <a:ext cx="7993063" cy="34607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1800"/>
              <a:buFont typeface="Noto Sans Symbols"/>
              <a:buNone/>
            </a:pPr>
            <a:r>
              <a:rPr b="1" lang="en-US" sz="1800">
                <a:solidFill>
                  <a:srgbClr val="000099"/>
                </a:solidFill>
                <a:latin typeface="Times New Roman"/>
                <a:ea typeface="Times New Roman"/>
                <a:cs typeface="Times New Roman"/>
                <a:sym typeface="Times New Roman"/>
              </a:rPr>
              <a:t>CHIẾN LƯỢC CHIẾN TRANH CỤC BỘ CỦA MỸ - Ở MIỀN BẮC</a:t>
            </a:r>
            <a:endParaRPr/>
          </a:p>
        </p:txBody>
      </p:sp>
      <p:sp>
        <p:nvSpPr>
          <p:cNvPr id="739" name="Google Shape;739;p63"/>
          <p:cNvSpPr/>
          <p:nvPr/>
        </p:nvSpPr>
        <p:spPr>
          <a:xfrm>
            <a:off x="4953000" y="6292850"/>
            <a:ext cx="2362200" cy="522288"/>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i="1" lang="en-US" sz="1400">
                <a:solidFill>
                  <a:srgbClr val="FFFF00"/>
                </a:solidFill>
                <a:latin typeface="Arial"/>
                <a:ea typeface="Arial"/>
                <a:cs typeface="Arial"/>
                <a:sym typeface="Arial"/>
              </a:rPr>
              <a:t> </a:t>
            </a:r>
            <a:br>
              <a:rPr b="1" i="1" lang="en-US" sz="1400">
                <a:solidFill>
                  <a:srgbClr val="FFFF00"/>
                </a:solidFill>
                <a:latin typeface="Arial"/>
                <a:ea typeface="Arial"/>
                <a:cs typeface="Arial"/>
                <a:sym typeface="Arial"/>
              </a:rPr>
            </a:br>
            <a:br>
              <a:rPr b="1" i="1" lang="en-US" sz="1400">
                <a:solidFill>
                  <a:srgbClr val="FFFF00"/>
                </a:solidFill>
                <a:latin typeface="Arial"/>
                <a:ea typeface="Arial"/>
                <a:cs typeface="Arial"/>
                <a:sym typeface="Arial"/>
              </a:rPr>
            </a:br>
            <a:br>
              <a:rPr b="1" i="1" lang="en-US" sz="1400">
                <a:solidFill>
                  <a:srgbClr val="FFFF00"/>
                </a:solidFill>
                <a:latin typeface="Arial"/>
                <a:ea typeface="Arial"/>
                <a:cs typeface="Arial"/>
                <a:sym typeface="Arial"/>
              </a:rPr>
            </a:br>
            <a:r>
              <a:rPr b="1" lang="en-US" sz="1400">
                <a:solidFill>
                  <a:schemeClr val="dk1"/>
                </a:solidFill>
                <a:latin typeface="Arial"/>
                <a:ea typeface="Arial"/>
                <a:cs typeface="Arial"/>
                <a:sym typeface="Arial"/>
              </a:rPr>
              <a:t>Lyndon Johnson Tổng</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 thống thứ 36 của Hoa Kỳ</a:t>
            </a:r>
            <a:endParaRPr/>
          </a:p>
        </p:txBody>
      </p:sp>
      <p:pic>
        <p:nvPicPr>
          <p:cNvPr id="740" name="Google Shape;740;p63"/>
          <p:cNvPicPr preferRelativeResize="0"/>
          <p:nvPr/>
        </p:nvPicPr>
        <p:blipFill rotWithShape="1">
          <a:blip r:embed="rId3">
            <a:alphaModFix/>
          </a:blip>
          <a:srcRect b="0" l="0" r="0" t="0"/>
          <a:stretch/>
        </p:blipFill>
        <p:spPr>
          <a:xfrm>
            <a:off x="5105400" y="3200400"/>
            <a:ext cx="2109788" cy="3036888"/>
          </a:xfrm>
          <a:prstGeom prst="rect">
            <a:avLst/>
          </a:prstGeom>
          <a:noFill/>
          <a:ln cap="flat" cmpd="sng" w="38100">
            <a:solidFill>
              <a:srgbClr val="FF3300"/>
            </a:solidFill>
            <a:prstDash val="solid"/>
            <a:miter lim="800000"/>
            <a:headEnd len="sm" w="sm" type="none"/>
            <a:tailEnd len="sm" w="sm" type="none"/>
          </a:ln>
        </p:spPr>
      </p:pic>
      <p:pic>
        <p:nvPicPr>
          <p:cNvPr descr="so 3 phong 20" id="741" name="Google Shape;741;p63"/>
          <p:cNvPicPr preferRelativeResize="0"/>
          <p:nvPr/>
        </p:nvPicPr>
        <p:blipFill rotWithShape="1">
          <a:blip r:embed="rId4">
            <a:alphaModFix/>
          </a:blip>
          <a:srcRect b="7380" l="0" r="0" t="0"/>
          <a:stretch/>
        </p:blipFill>
        <p:spPr>
          <a:xfrm>
            <a:off x="1752601" y="1600201"/>
            <a:ext cx="2982913" cy="2479675"/>
          </a:xfrm>
          <a:prstGeom prst="rect">
            <a:avLst/>
          </a:prstGeom>
          <a:noFill/>
          <a:ln cap="flat" cmpd="sng" w="38100">
            <a:solidFill>
              <a:srgbClr val="FF3300"/>
            </a:solidFill>
            <a:prstDash val="solid"/>
            <a:miter lim="800000"/>
            <a:headEnd len="sm" w="sm" type="none"/>
            <a:tailEnd len="sm" w="sm" type="none"/>
          </a:ln>
        </p:spPr>
      </p:pic>
      <p:sp>
        <p:nvSpPr>
          <p:cNvPr id="742" name="Google Shape;742;p63"/>
          <p:cNvSpPr/>
          <p:nvPr/>
        </p:nvSpPr>
        <p:spPr>
          <a:xfrm flipH="1">
            <a:off x="1524000" y="4191001"/>
            <a:ext cx="3263900" cy="504825"/>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Tàu Mađốc (Mỹ) đánh</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 phá Vịnh Bắc bộ 5/8/1964</a:t>
            </a:r>
            <a:endParaRPr/>
          </a:p>
        </p:txBody>
      </p:sp>
      <p:pic>
        <p:nvPicPr>
          <p:cNvPr id="743" name="Google Shape;743;p63"/>
          <p:cNvPicPr preferRelativeResize="0"/>
          <p:nvPr/>
        </p:nvPicPr>
        <p:blipFill rotWithShape="1">
          <a:blip r:embed="rId5">
            <a:alphaModFix/>
          </a:blip>
          <a:srcRect b="0" l="0" r="0" t="0"/>
          <a:stretch/>
        </p:blipFill>
        <p:spPr>
          <a:xfrm>
            <a:off x="7543801" y="1579564"/>
            <a:ext cx="2828925" cy="2459037"/>
          </a:xfrm>
          <a:prstGeom prst="rect">
            <a:avLst/>
          </a:prstGeom>
          <a:noFill/>
          <a:ln cap="flat" cmpd="sng" w="38100">
            <a:solidFill>
              <a:srgbClr val="FF3300"/>
            </a:solidFill>
            <a:prstDash val="solid"/>
            <a:miter lim="800000"/>
            <a:headEnd len="sm" w="sm" type="none"/>
            <a:tailEnd len="sm" w="sm" type="none"/>
          </a:ln>
        </p:spPr>
      </p:pic>
      <p:sp>
        <p:nvSpPr>
          <p:cNvPr id="744" name="Google Shape;744;p63"/>
          <p:cNvSpPr/>
          <p:nvPr/>
        </p:nvSpPr>
        <p:spPr>
          <a:xfrm>
            <a:off x="7543800" y="4114801"/>
            <a:ext cx="2751138" cy="460375"/>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Báo chí Sài Gòn đưa tin Mỹ tiến hành đánh miền Bắc 1965</a:t>
            </a:r>
            <a:endParaRPr/>
          </a:p>
        </p:txBody>
      </p:sp>
      <p:sp>
        <p:nvSpPr>
          <p:cNvPr id="745" name="Google Shape;745;p63"/>
          <p:cNvSpPr/>
          <p:nvPr/>
        </p:nvSpPr>
        <p:spPr>
          <a:xfrm rot="-6105916">
            <a:off x="3030539" y="4822826"/>
            <a:ext cx="1539875" cy="1838325"/>
          </a:xfrm>
          <a:custGeom>
            <a:rect b="b" l="l" r="r" t="t"/>
            <a:pathLst>
              <a:path extrusionOk="0" h="2648" w="1824">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a:gsLst>
              <a:gs pos="0">
                <a:srgbClr val="D11364"/>
              </a:gs>
              <a:gs pos="100000">
                <a:srgbClr val="930D4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746" name="Google Shape;746;p63"/>
          <p:cNvSpPr/>
          <p:nvPr/>
        </p:nvSpPr>
        <p:spPr>
          <a:xfrm flipH="1" rot="5400000">
            <a:off x="7624763" y="4643438"/>
            <a:ext cx="1590675" cy="1905000"/>
          </a:xfrm>
          <a:custGeom>
            <a:rect b="b" l="l" r="r" t="t"/>
            <a:pathLst>
              <a:path extrusionOk="0" h="2648" w="1824">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a:gsLst>
              <a:gs pos="0">
                <a:srgbClr val="D11364"/>
              </a:gs>
              <a:gs pos="100000">
                <a:srgbClr val="930D46"/>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747" name="Google Shape;747;p63"/>
          <p:cNvSpPr/>
          <p:nvPr/>
        </p:nvSpPr>
        <p:spPr>
          <a:xfrm>
            <a:off x="5181600" y="1295400"/>
            <a:ext cx="1981200" cy="1746300"/>
          </a:xfrm>
          <a:prstGeom prst="ellipse">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Times New Roman"/>
                <a:ea typeface="Times New Roman"/>
                <a:cs typeface="Times New Roman"/>
                <a:sym typeface="Times New Roman"/>
              </a:rPr>
              <a:t>MỸ DỰNG LÊN</a:t>
            </a:r>
            <a:endParaRPr sz="1200"/>
          </a:p>
          <a:p>
            <a:pPr indent="0" lvl="0" marL="0" marR="0" rtl="0" algn="ctr">
              <a:spcBef>
                <a:spcPts val="0"/>
              </a:spcBef>
              <a:spcAft>
                <a:spcPts val="0"/>
              </a:spcAft>
              <a:buNone/>
            </a:pPr>
            <a:r>
              <a:rPr b="1" lang="en-US" sz="1200">
                <a:solidFill>
                  <a:schemeClr val="dk1"/>
                </a:solidFill>
                <a:latin typeface="Times New Roman"/>
                <a:ea typeface="Times New Roman"/>
                <a:cs typeface="Times New Roman"/>
                <a:sym typeface="Times New Roman"/>
              </a:rPr>
              <a:t> SỰ KIỆN</a:t>
            </a:r>
            <a:endParaRPr sz="1000"/>
          </a:p>
          <a:p>
            <a:pPr indent="0" lvl="0" marL="0" marR="0" rtl="0" algn="ctr">
              <a:spcBef>
                <a:spcPts val="0"/>
              </a:spcBef>
              <a:spcAft>
                <a:spcPts val="0"/>
              </a:spcAft>
              <a:buNone/>
            </a:pPr>
            <a:r>
              <a:rPr b="1" lang="en-US" sz="1200">
                <a:solidFill>
                  <a:schemeClr val="dk1"/>
                </a:solidFill>
                <a:latin typeface="Times New Roman"/>
                <a:ea typeface="Times New Roman"/>
                <a:cs typeface="Times New Roman"/>
                <a:sym typeface="Times New Roman"/>
              </a:rPr>
              <a:t>VỊNH BẮC BỘ </a:t>
            </a:r>
            <a:endParaRPr sz="1200"/>
          </a:p>
          <a:p>
            <a:pPr indent="0" lvl="0" marL="0" marR="0" rtl="0" algn="ctr">
              <a:spcBef>
                <a:spcPts val="0"/>
              </a:spcBef>
              <a:spcAft>
                <a:spcPts val="0"/>
              </a:spcAft>
              <a:buNone/>
            </a:pPr>
            <a:r>
              <a:rPr b="1" lang="en-US" sz="1200">
                <a:solidFill>
                  <a:schemeClr val="dk1"/>
                </a:solidFill>
                <a:latin typeface="Times New Roman"/>
                <a:ea typeface="Times New Roman"/>
                <a:cs typeface="Times New Roman"/>
                <a:sym typeface="Times New Roman"/>
              </a:rPr>
              <a:t>VÀ PHÁT ĐỘNG </a:t>
            </a:r>
            <a:endParaRPr sz="1200"/>
          </a:p>
          <a:p>
            <a:pPr indent="0" lvl="0" marL="0" marR="0" rtl="0" algn="ctr">
              <a:spcBef>
                <a:spcPts val="0"/>
              </a:spcBef>
              <a:spcAft>
                <a:spcPts val="0"/>
              </a:spcAft>
              <a:buNone/>
            </a:pPr>
            <a:r>
              <a:rPr b="1" lang="en-US" sz="1200">
                <a:solidFill>
                  <a:schemeClr val="dk1"/>
                </a:solidFill>
                <a:latin typeface="Times New Roman"/>
                <a:ea typeface="Times New Roman"/>
                <a:cs typeface="Times New Roman"/>
                <a:sym typeface="Times New Roman"/>
              </a:rPr>
              <a:t>CHIẾN TRANH </a:t>
            </a:r>
            <a:endParaRPr sz="1200"/>
          </a:p>
          <a:p>
            <a:pPr indent="0" lvl="0" marL="0" marR="0" rtl="0" algn="ctr">
              <a:spcBef>
                <a:spcPts val="0"/>
              </a:spcBef>
              <a:spcAft>
                <a:spcPts val="0"/>
              </a:spcAft>
              <a:buNone/>
            </a:pPr>
            <a:r>
              <a:rPr b="1" lang="en-US" sz="1200">
                <a:solidFill>
                  <a:schemeClr val="dk1"/>
                </a:solidFill>
                <a:latin typeface="Times New Roman"/>
                <a:ea typeface="Times New Roman"/>
                <a:cs typeface="Times New Roman"/>
                <a:sym typeface="Times New Roman"/>
              </a:rPr>
              <a:t>RA MIỀN BẮC </a:t>
            </a:r>
            <a:endParaRPr sz="1200"/>
          </a:p>
        </p:txBody>
      </p:sp>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5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5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5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500"/>
                                        <p:tgtEl>
                                          <p:spTgt spid="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4"/>
          <p:cNvSpPr txBox="1"/>
          <p:nvPr/>
        </p:nvSpPr>
        <p:spPr>
          <a:xfrm>
            <a:off x="1752601" y="1143001"/>
            <a:ext cx="7993063" cy="34607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None/>
            </a:pPr>
            <a:r>
              <a:t/>
            </a:r>
            <a:endParaRPr b="1" sz="1400">
              <a:solidFill>
                <a:srgbClr val="000000"/>
              </a:solidFill>
              <a:latin typeface="Calibri"/>
              <a:ea typeface="Calibri"/>
              <a:cs typeface="Calibri"/>
              <a:sym typeface="Calibri"/>
            </a:endParaRPr>
          </a:p>
        </p:txBody>
      </p:sp>
      <p:pic>
        <p:nvPicPr>
          <p:cNvPr descr="10401" id="755" name="Google Shape;755;p64"/>
          <p:cNvPicPr preferRelativeResize="0"/>
          <p:nvPr/>
        </p:nvPicPr>
        <p:blipFill rotWithShape="1">
          <a:blip r:embed="rId3">
            <a:alphaModFix/>
          </a:blip>
          <a:srcRect b="0" l="0" r="0" t="0"/>
          <a:stretch/>
        </p:blipFill>
        <p:spPr>
          <a:xfrm>
            <a:off x="1752600" y="3352801"/>
            <a:ext cx="4495800" cy="2970213"/>
          </a:xfrm>
          <a:prstGeom prst="rect">
            <a:avLst/>
          </a:prstGeom>
          <a:noFill/>
          <a:ln cap="flat" cmpd="sng" w="38100">
            <a:solidFill>
              <a:srgbClr val="FF3300"/>
            </a:solidFill>
            <a:prstDash val="solid"/>
            <a:miter lim="800000"/>
            <a:headEnd len="sm" w="sm" type="none"/>
            <a:tailEnd len="sm" w="sm" type="none"/>
          </a:ln>
        </p:spPr>
      </p:pic>
      <p:grpSp>
        <p:nvGrpSpPr>
          <p:cNvPr id="756" name="Google Shape;756;p64"/>
          <p:cNvGrpSpPr/>
          <p:nvPr/>
        </p:nvGrpSpPr>
        <p:grpSpPr>
          <a:xfrm>
            <a:off x="6400800" y="3352800"/>
            <a:ext cx="3994150" cy="3011488"/>
            <a:chOff x="5105400" y="3352800"/>
            <a:chExt cx="4038600" cy="2971800"/>
          </a:xfrm>
        </p:grpSpPr>
        <p:pic>
          <p:nvPicPr>
            <p:cNvPr descr="Picture140.png" id="757" name="Google Shape;757;p64"/>
            <p:cNvPicPr preferRelativeResize="0"/>
            <p:nvPr/>
          </p:nvPicPr>
          <p:blipFill rotWithShape="1">
            <a:blip r:embed="rId4">
              <a:alphaModFix/>
            </a:blip>
            <a:srcRect b="0" l="0" r="0" t="0"/>
            <a:stretch/>
          </p:blipFill>
          <p:spPr>
            <a:xfrm>
              <a:off x="5105400" y="3352800"/>
              <a:ext cx="4038600" cy="2971800"/>
            </a:xfrm>
            <a:prstGeom prst="rect">
              <a:avLst/>
            </a:prstGeom>
            <a:noFill/>
            <a:ln cap="flat" cmpd="sng" w="9525">
              <a:solidFill>
                <a:srgbClr val="C00000"/>
              </a:solidFill>
              <a:prstDash val="solid"/>
              <a:miter lim="800000"/>
              <a:headEnd len="sm" w="sm" type="none"/>
              <a:tailEnd len="sm" w="sm" type="none"/>
            </a:ln>
          </p:spPr>
        </p:pic>
        <p:sp>
          <p:nvSpPr>
            <p:cNvPr descr="ABOUT" id="758" name="Google Shape;758;p64"/>
            <p:cNvSpPr/>
            <p:nvPr/>
          </p:nvSpPr>
          <p:spPr>
            <a:xfrm>
              <a:off x="5182458" y="3728743"/>
              <a:ext cx="3813748" cy="2595857"/>
            </a:xfrm>
            <a:prstGeom prst="flowChartProcess">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rgbClr val="2F6B09"/>
                </a:solidFill>
                <a:latin typeface="Arial"/>
                <a:ea typeface="Arial"/>
                <a:cs typeface="Arial"/>
                <a:sym typeface="Arial"/>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“Mặc dù đế quốc Mỹ </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đưa vào miền Nam</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 hàng chục vạn quân</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 viễn chinh, nhưng so</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 sánh lực lượng giữa </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ta và địch vẫn</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 không thay đổi”</a:t>
              </a:r>
              <a:endParaRPr/>
            </a:p>
            <a:p>
              <a:pPr indent="0" lvl="0" marL="0" marR="0" rtl="0" algn="ctr">
                <a:spcBef>
                  <a:spcPts val="0"/>
                </a:spcBef>
                <a:spcAft>
                  <a:spcPts val="0"/>
                </a:spcAft>
                <a:buNone/>
              </a:pPr>
              <a:r>
                <a:rPr b="1" lang="en-US" sz="2000">
                  <a:solidFill>
                    <a:srgbClr val="2F6B09"/>
                  </a:solidFill>
                  <a:latin typeface="Arial"/>
                  <a:ea typeface="Arial"/>
                  <a:cs typeface="Arial"/>
                  <a:sym typeface="Arial"/>
                </a:rPr>
                <a:t>NQTW 12</a:t>
              </a:r>
              <a:endParaRPr/>
            </a:p>
            <a:p>
              <a:pPr indent="0" lvl="0" marL="0" marR="0" rtl="0" algn="ctr">
                <a:spcBef>
                  <a:spcPts val="0"/>
                </a:spcBef>
                <a:spcAft>
                  <a:spcPts val="0"/>
                </a:spcAft>
                <a:buNone/>
              </a:pPr>
              <a:r>
                <a:t/>
              </a:r>
              <a:endParaRPr b="1" sz="2000">
                <a:solidFill>
                  <a:srgbClr val="2F6B09"/>
                </a:solidFill>
                <a:latin typeface="Arial"/>
                <a:ea typeface="Arial"/>
                <a:cs typeface="Arial"/>
                <a:sym typeface="Arial"/>
              </a:endParaRPr>
            </a:p>
          </p:txBody>
        </p:sp>
      </p:grpSp>
      <p:grpSp>
        <p:nvGrpSpPr>
          <p:cNvPr id="759" name="Google Shape;759;p64"/>
          <p:cNvGrpSpPr/>
          <p:nvPr/>
        </p:nvGrpSpPr>
        <p:grpSpPr>
          <a:xfrm>
            <a:off x="4389620" y="1447800"/>
            <a:ext cx="3886200" cy="2057400"/>
            <a:chOff x="793" y="1797"/>
            <a:chExt cx="2632" cy="1270"/>
          </a:xfrm>
        </p:grpSpPr>
        <p:sp>
          <p:nvSpPr>
            <p:cNvPr id="760" name="Google Shape;760;p64"/>
            <p:cNvSpPr/>
            <p:nvPr/>
          </p:nvSpPr>
          <p:spPr>
            <a:xfrm>
              <a:off x="793" y="1797"/>
              <a:ext cx="1452" cy="1270"/>
            </a:xfrm>
            <a:prstGeom prst="ellipse">
              <a:avLst/>
            </a:prstGeom>
            <a:noFill/>
            <a:ln cap="flat" cmpd="sng" w="571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NQTW 11</a:t>
              </a:r>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(3 - 1965)</a:t>
              </a:r>
              <a:endParaRPr/>
            </a:p>
          </p:txBody>
        </p:sp>
        <p:sp>
          <p:nvSpPr>
            <p:cNvPr id="761" name="Google Shape;761;p64"/>
            <p:cNvSpPr/>
            <p:nvPr/>
          </p:nvSpPr>
          <p:spPr>
            <a:xfrm>
              <a:off x="1973" y="1797"/>
              <a:ext cx="1452" cy="1270"/>
            </a:xfrm>
            <a:prstGeom prst="ellipse">
              <a:avLst/>
            </a:prstGeom>
            <a:noFill/>
            <a:ln cap="flat" cmpd="sng" w="571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NQTW 12</a:t>
              </a:r>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(12 - 1965)</a:t>
              </a:r>
              <a:endParaRPr/>
            </a:p>
          </p:txBody>
        </p:sp>
      </p:grpSp>
      <p:sp>
        <p:nvSpPr>
          <p:cNvPr id="762" name="Google Shape;762;p64"/>
          <p:cNvSpPr txBox="1"/>
          <p:nvPr/>
        </p:nvSpPr>
        <p:spPr>
          <a:xfrm>
            <a:off x="2590800" y="1143001"/>
            <a:ext cx="7004050" cy="417513"/>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None/>
            </a:pPr>
            <a:r>
              <a:rPr b="1" lang="en-US" sz="1800">
                <a:solidFill>
                  <a:srgbClr val="000000"/>
                </a:solidFill>
                <a:latin typeface="Calibri"/>
                <a:ea typeface="Calibri"/>
                <a:cs typeface="Calibri"/>
                <a:sym typeface="Calibri"/>
              </a:rPr>
              <a:t>CHỦ TRƯƠNG CHỐNG CHIẾN LƯỢC CHIẾN TRANH CỤC BỘ.</a:t>
            </a:r>
            <a:endParaRPr/>
          </a:p>
        </p:txBody>
      </p:sp>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0" st="0"/>
                                            </p:txEl>
                                          </p:spTgt>
                                        </p:tgtEl>
                                        <p:attrNameLst>
                                          <p:attrName>style.visibility</p:attrName>
                                        </p:attrNameLst>
                                      </p:cBhvr>
                                      <p:to>
                                        <p:strVal val="visible"/>
                                      </p:to>
                                    </p:set>
                                    <p:animEffect filter="fade" transition="in">
                                      <p:cBhvr>
                                        <p:cTn dur="500"/>
                                        <p:tgtEl>
                                          <p:spTgt spid="754">
                                            <p:txEl>
                                              <p:pRg end="0" st="0"/>
                                            </p:txEl>
                                          </p:spTgt>
                                        </p:tgtEl>
                                      </p:cBhvr>
                                    </p:animEffect>
                                  </p:childTnLst>
                                </p:cTn>
                              </p:par>
                              <p:par>
                                <p:cTn fill="hold" nodeType="withEffect" presetClass="exit" presetID="10" presetSubtype="0">
                                  <p:stCondLst>
                                    <p:cond delay="0"/>
                                  </p:stCondLst>
                                  <p:childTnLst>
                                    <p:animEffect filter="fade" transition="out">
                                      <p:cBhvr>
                                        <p:cTn dur="500"/>
                                        <p:tgtEl>
                                          <p:spTgt spid="754">
                                            <p:txEl>
                                              <p:pRg end="0" st="0"/>
                                            </p:txEl>
                                          </p:spTgt>
                                        </p:tgtEl>
                                      </p:cBhvr>
                                    </p:animEffect>
                                    <p:set>
                                      <p:cBhvr>
                                        <p:cTn dur="1" fill="hold">
                                          <p:stCondLst>
                                            <p:cond delay="500"/>
                                          </p:stCondLst>
                                        </p:cTn>
                                        <p:tgtEl>
                                          <p:spTgt spid="754">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
                                        <p:tgtEl>
                                          <p:spTgt spid="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5"/>
          <p:cNvSpPr txBox="1"/>
          <p:nvPr/>
        </p:nvSpPr>
        <p:spPr>
          <a:xfrm>
            <a:off x="1752601" y="1143001"/>
            <a:ext cx="7993063" cy="34607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None/>
            </a:pPr>
            <a:r>
              <a:t/>
            </a:r>
            <a:endParaRPr b="1" sz="1400">
              <a:solidFill>
                <a:srgbClr val="000000"/>
              </a:solidFill>
              <a:latin typeface="Calibri"/>
              <a:ea typeface="Calibri"/>
              <a:cs typeface="Calibri"/>
              <a:sym typeface="Calibri"/>
            </a:endParaRPr>
          </a:p>
        </p:txBody>
      </p:sp>
      <p:sp>
        <p:nvSpPr>
          <p:cNvPr id="770" name="Google Shape;770;p65"/>
          <p:cNvSpPr txBox="1"/>
          <p:nvPr/>
        </p:nvSpPr>
        <p:spPr>
          <a:xfrm>
            <a:off x="1330035" y="1152237"/>
            <a:ext cx="10233891" cy="5227783"/>
          </a:xfrm>
          <a:prstGeom prst="rect">
            <a:avLst/>
          </a:prstGeom>
          <a:noFill/>
          <a:ln>
            <a:noFill/>
          </a:ln>
        </p:spPr>
        <p:txBody>
          <a:bodyPr anchorCtr="0" anchor="t" bIns="45700" lIns="91425" spcFirstLastPara="1" rIns="91425" wrap="square" tIns="45700">
            <a:noAutofit/>
          </a:bodyPr>
          <a:lstStyle/>
          <a:p>
            <a:pPr indent="1588" lvl="0" marL="0" marR="0" rtl="0" algn="ctr">
              <a:spcBef>
                <a:spcPts val="0"/>
              </a:spcBef>
              <a:spcAft>
                <a:spcPts val="0"/>
              </a:spcAft>
              <a:buClr>
                <a:schemeClr val="hlink"/>
              </a:buClr>
              <a:buSzPts val="2400"/>
              <a:buFont typeface="Noto Sans Symbols"/>
              <a:buNone/>
            </a:pPr>
            <a:r>
              <a:rPr b="1" lang="en-US" sz="2400">
                <a:solidFill>
                  <a:srgbClr val="000000"/>
                </a:solidFill>
                <a:latin typeface="Times New Roman"/>
                <a:ea typeface="Times New Roman"/>
                <a:cs typeface="Times New Roman"/>
                <a:sym typeface="Times New Roman"/>
              </a:rPr>
              <a:t>NỘI DUNG ĐƯỜNG LỐI KHÁNG CHIẾN CHỐNG MỸ TRÊN CẢ NƯỚC</a:t>
            </a:r>
            <a:r>
              <a:rPr b="1" lang="en-US" sz="2000">
                <a:solidFill>
                  <a:srgbClr val="000000"/>
                </a:solidFill>
                <a:latin typeface="Times New Roman"/>
                <a:ea typeface="Times New Roman"/>
                <a:cs typeface="Times New Roman"/>
                <a:sym typeface="Times New Roman"/>
              </a:rPr>
              <a:t> </a:t>
            </a:r>
            <a:endParaRPr/>
          </a:p>
          <a:p>
            <a:pPr indent="1588" lvl="0" marL="0" marR="0" rtl="0" algn="ctr">
              <a:spcBef>
                <a:spcPts val="400"/>
              </a:spcBef>
              <a:spcAft>
                <a:spcPts val="0"/>
              </a:spcAft>
              <a:buClr>
                <a:schemeClr val="hlink"/>
              </a:buClr>
              <a:buSzPts val="2000"/>
              <a:buFont typeface="Noto Sans Symbols"/>
              <a:buNone/>
            </a:pPr>
            <a:r>
              <a:rPr b="0" i="1" lang="en-US" sz="2000">
                <a:solidFill>
                  <a:schemeClr val="dk1"/>
                </a:solidFill>
                <a:latin typeface="Times New Roman"/>
                <a:ea typeface="Times New Roman"/>
                <a:cs typeface="Times New Roman"/>
                <a:sym typeface="Times New Roman"/>
              </a:rPr>
              <a:t>( Hội nghị TW lần thứ 11 ( 3/1965) và lần thứ 12 (12/1965))</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Nhận định tình hình và chủ trương chiến lược:</a:t>
            </a:r>
            <a:r>
              <a:rPr b="0" lang="en-US" sz="2000">
                <a:solidFill>
                  <a:schemeClr val="dk1"/>
                </a:solidFill>
                <a:latin typeface="Times New Roman"/>
                <a:ea typeface="Times New Roman"/>
                <a:cs typeface="Times New Roman"/>
                <a:sym typeface="Times New Roman"/>
              </a:rPr>
              <a:t> Coi chống Mỹ cứu nước là nhiệm vụ thiêng liêng nhất của cả dân tộc từ Bắc chí Nam.</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Quyết tâm và mục tiêu chiến lược:</a:t>
            </a:r>
            <a:r>
              <a:rPr b="0" lang="en-US" sz="2000">
                <a:solidFill>
                  <a:schemeClr val="dk1"/>
                </a:solidFill>
                <a:latin typeface="Times New Roman"/>
                <a:ea typeface="Times New Roman"/>
                <a:cs typeface="Times New Roman"/>
                <a:sym typeface="Times New Roman"/>
              </a:rPr>
              <a:t> “Quyết tâm đánh thắng Mỹ xâm lược”, bảo vệ miền Bắc, giải phóng miền Nam.</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Phương châm chỉ đạo chiến lược:</a:t>
            </a:r>
            <a:r>
              <a:rPr b="0" lang="en-US" sz="2000">
                <a:solidFill>
                  <a:schemeClr val="dk1"/>
                </a:solidFill>
                <a:latin typeface="Times New Roman"/>
                <a:ea typeface="Times New Roman"/>
                <a:cs typeface="Times New Roman"/>
                <a:sym typeface="Times New Roman"/>
              </a:rPr>
              <a:t> Thực hiện kháng chiến lâu dài, dựa vào sức mình là chính, chống chiến tranh cục bộ ở miền Nam và chiến tranh phá hoại ở miền Bắc.</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Tư tưởng chỉ đạo phương châm đấu tranh ở Miền Nam:</a:t>
            </a:r>
            <a:r>
              <a:rPr b="0" lang="en-US" sz="2000">
                <a:solidFill>
                  <a:schemeClr val="dk1"/>
                </a:solidFill>
                <a:latin typeface="Times New Roman"/>
                <a:ea typeface="Times New Roman"/>
                <a:cs typeface="Times New Roman"/>
                <a:sym typeface="Times New Roman"/>
              </a:rPr>
              <a:t> kết hợp đấu tranh quân sự với đấu tranh chính trị, đánh địch trên cả ba vùng chiến lược.</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Tư tưởng chỉ đạo ở Miền Bắc:</a:t>
            </a:r>
            <a:r>
              <a:rPr b="0" lang="en-US" sz="2000">
                <a:solidFill>
                  <a:schemeClr val="dk1"/>
                </a:solidFill>
                <a:latin typeface="Times New Roman"/>
                <a:ea typeface="Times New Roman"/>
                <a:cs typeface="Times New Roman"/>
                <a:sym typeface="Times New Roman"/>
              </a:rPr>
              <a:t> Xây dựng kinh tế, đảm bảo an ninh, quốc phòng.</a:t>
            </a:r>
            <a:endParaRPr/>
          </a:p>
          <a:p>
            <a:pPr indent="1588" lvl="0" marL="0" marR="0" rtl="0" algn="just">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 Nhiệm vụ và mối quan hệ giữa 2 miền:</a:t>
            </a:r>
            <a:r>
              <a:rPr b="0" lang="en-US" sz="2000">
                <a:solidFill>
                  <a:schemeClr val="dk1"/>
                </a:solidFill>
                <a:latin typeface="Times New Roman"/>
                <a:ea typeface="Times New Roman"/>
                <a:cs typeface="Times New Roman"/>
                <a:sym typeface="Times New Roman"/>
              </a:rPr>
              <a:t> miền Nam là tiền tuyến lớn, miền Bắc là hậu phương lớn.</a:t>
            </a:r>
            <a:endParaRPr/>
          </a:p>
        </p:txBody>
      </p:sp>
    </p:spTree>
  </p:cSld>
  <p:clrMapOvr>
    <a:masterClrMapping/>
  </p:clrMapOvr>
  <p:transition>
    <p:diamond/>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6"/>
          <p:cNvSpPr txBox="1"/>
          <p:nvPr/>
        </p:nvSpPr>
        <p:spPr>
          <a:xfrm>
            <a:off x="1447800" y="1066800"/>
            <a:ext cx="8763000" cy="4618380"/>
          </a:xfrm>
          <a:prstGeom prst="rect">
            <a:avLst/>
          </a:prstGeom>
          <a:noFill/>
          <a:ln>
            <a:noFill/>
          </a:ln>
        </p:spPr>
        <p:txBody>
          <a:bodyPr anchorCtr="0" anchor="t" bIns="45700" lIns="91425" spcFirstLastPara="1" rIns="91425" wrap="square" tIns="45700">
            <a:spAutoFit/>
          </a:bodyPr>
          <a:lstStyle/>
          <a:p>
            <a:pPr indent="0" lvl="0" marL="77470" marR="0" rtl="0" algn="just">
              <a:lnSpc>
                <a:spcPct val="150000"/>
              </a:lnSpc>
              <a:spcBef>
                <a:spcPts val="0"/>
              </a:spcBef>
              <a:spcAft>
                <a:spcPts val="0"/>
              </a:spcAft>
              <a:buNone/>
            </a:pPr>
            <a:r>
              <a:rPr i="1" lang="en-US" sz="1800">
                <a:solidFill>
                  <a:srgbClr val="000000"/>
                </a:solidFill>
                <a:latin typeface="Times New Roman"/>
                <a:ea typeface="Times New Roman"/>
                <a:cs typeface="Times New Roman"/>
                <a:sym typeface="Times New Roman"/>
              </a:rPr>
              <a:t>2.2.2.3. Khôi phục kinh tế, bảo vệ miền Bắc đẩy mạnh cuộc kháng chiến giải phóng MN, thống nhất Tổ quốc (1969-1975)</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Đảng đã lãnh đạo nhân dân miền Bắc thực hiện các kế hoạch ngắn hạn nhằm khắc phục hậu quả chiến tranh, tiếp tục cuộc xây dựng miền Bắc và tăng cường lực lượng cho miền Nam.</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Đảng xác định quyết tâm và chủ trương chiến lược hai bước: “Vì độc lập, vì tự do, đánh cho Mỹ cút, đánh cho ngụy nhào”.</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Cuộc đấu tranh ngoại giao trên bàn Hội nghị Paris và “Hiệp định về chấm dứt chiến tranh, lập lại hòa bình ở Việt Nam” ngày 27-1-1973.</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Tiếp tục thúc đẩy sự nghiệp cách mạng đi tới thắng lợi hoàn toàn, từ “đánh cho Mỹ cút” tiến lên “đánh cho ngụy nhào”.</a:t>
            </a:r>
            <a:endParaRPr sz="14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7"/>
          <p:cNvSpPr txBox="1"/>
          <p:nvPr/>
        </p:nvSpPr>
        <p:spPr>
          <a:xfrm>
            <a:off x="1939637" y="411371"/>
            <a:ext cx="9067800" cy="6280374"/>
          </a:xfrm>
          <a:prstGeom prst="rect">
            <a:avLst/>
          </a:prstGeom>
          <a:noFill/>
          <a:ln>
            <a:noFill/>
          </a:ln>
        </p:spPr>
        <p:txBody>
          <a:bodyPr anchorCtr="0" anchor="t" bIns="45700" lIns="91425" spcFirstLastPara="1" rIns="91425" wrap="square" tIns="45700">
            <a:spAutoFit/>
          </a:bodyPr>
          <a:lstStyle/>
          <a:p>
            <a:pPr indent="0" lvl="0" marL="77470" marR="0" rtl="0" algn="just">
              <a:lnSpc>
                <a:spcPct val="150000"/>
              </a:lnSpc>
              <a:spcBef>
                <a:spcPts val="0"/>
              </a:spcBef>
              <a:spcAft>
                <a:spcPts val="0"/>
              </a:spcAft>
              <a:buNone/>
            </a:pPr>
            <a:r>
              <a:rPr b="1" i="1" lang="en-US" sz="1800">
                <a:solidFill>
                  <a:srgbClr val="000000"/>
                </a:solidFill>
                <a:latin typeface="Times New Roman"/>
                <a:ea typeface="Times New Roman"/>
                <a:cs typeface="Times New Roman"/>
                <a:sym typeface="Times New Roman"/>
              </a:rPr>
              <a:t>- Miền Bắc tiếp tục cuộc xây dựng CNXH và tăng cường lực lượng cho miền Nam:</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Từ tháng 11-1968, Đảng đã lãnh đạo nhân dân miền Bắc thực hiện các kế hoạch ngắn hạn nhằm khắc phục hậu quả chiến tranh, tiếp tục cuộc xây dựng miền Bắc và tăng cường lực lượng cho miền Nam</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Ngày 2-9-1969, Chủ tịch Hồ Chí Minh qua đời, hưởng thọ 79 tuổi, để lại bản Di chúc lịch sử</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Sau ba năm phấn đấu gian khổ, từ năm 1969 đến năm 1972, tình hình khôi phục kinh tế và tiếp tục xây dựng chủ nghĩa xã hội có nhiều chuyển biến tốt đẹp trên nhiều mặt.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Từ tháng 4-1972, đế quốc Mỹ đã cho máy bay, tàu chiến tiến hành cuộc chiến tranh phá hoại miền Bắc lần thứ hai hết sức ác liệt, nhất là cuộc rải thảm bom 12 ngày đêm bằng pháo đài bay B.52 tại Hà Nội, Hải Phòng và một số địa phương khác. </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Sau trận “Điện Biên Phủ” trên không, đế quốc Mỹ phải trở lại bàn đàm phán, ký kết Hiệp định Paris (ngày 27-l-1973), công nhận độc lập chủ quyền, thống nhất của nước Việt Nam, chấm dứt chiến tranh phá hoại miền Bắc,...</a:t>
            </a:r>
            <a:endParaRPr sz="1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Miền Bắc hoàn thành xuất sắc nhiệm vụ hậu phương lớn đối với tiền tuyến lớn miền Nam, hoàn thành nghĩa vụ quốc tế đối với cách mạng Lào và Campuchia.</a:t>
            </a:r>
            <a:endParaRPr sz="14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8"/>
          <p:cNvSpPr/>
          <p:nvPr/>
        </p:nvSpPr>
        <p:spPr>
          <a:xfrm>
            <a:off x="2519218" y="415637"/>
            <a:ext cx="8153400"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4000"/>
              <a:buFont typeface="Noto Sans Symbols"/>
              <a:buNone/>
            </a:pPr>
            <a:r>
              <a:rPr b="1" lang="en-US" sz="4000">
                <a:solidFill>
                  <a:schemeClr val="dk1"/>
                </a:solidFill>
                <a:latin typeface="Times New Roman"/>
                <a:ea typeface="Times New Roman"/>
                <a:cs typeface="Times New Roman"/>
                <a:sym typeface="Times New Roman"/>
              </a:rPr>
              <a:t> </a:t>
            </a:r>
            <a:r>
              <a:rPr b="1" lang="en-US" sz="2800">
                <a:solidFill>
                  <a:srgbClr val="000000"/>
                </a:solidFill>
                <a:latin typeface="Times New Roman"/>
                <a:ea typeface="Times New Roman"/>
                <a:cs typeface="Times New Roman"/>
                <a:sym typeface="Times New Roman"/>
              </a:rPr>
              <a:t>2.2.3. Thành tựu, hạn chế và kinh nghiệm lãnh đạo của Đảng thời kỳ 1954-1975</a:t>
            </a:r>
            <a:endParaRPr b="1" sz="2800">
              <a:solidFill>
                <a:schemeClr val="accent2"/>
              </a:solidFill>
              <a:latin typeface="Calibri"/>
              <a:ea typeface="Calibri"/>
              <a:cs typeface="Calibri"/>
              <a:sym typeface="Calibri"/>
            </a:endParaRPr>
          </a:p>
        </p:txBody>
      </p:sp>
      <p:sp>
        <p:nvSpPr>
          <p:cNvPr id="786" name="Google Shape;786;p68"/>
          <p:cNvSpPr txBox="1"/>
          <p:nvPr/>
        </p:nvSpPr>
        <p:spPr>
          <a:xfrm>
            <a:off x="1006764" y="1654675"/>
            <a:ext cx="2667000" cy="523220"/>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b="1" lang="en-US" sz="2800">
                <a:solidFill>
                  <a:schemeClr val="dk1"/>
                </a:solidFill>
                <a:latin typeface="Times New Roman"/>
                <a:ea typeface="Times New Roman"/>
                <a:cs typeface="Times New Roman"/>
                <a:sym typeface="Times New Roman"/>
              </a:rPr>
              <a:t> Thành tựu: </a:t>
            </a:r>
            <a:endParaRPr/>
          </a:p>
        </p:txBody>
      </p:sp>
      <p:sp>
        <p:nvSpPr>
          <p:cNvPr id="787" name="Google Shape;787;p68"/>
          <p:cNvSpPr txBox="1"/>
          <p:nvPr/>
        </p:nvSpPr>
        <p:spPr>
          <a:xfrm>
            <a:off x="1524000" y="2292928"/>
            <a:ext cx="8915400" cy="3896451"/>
          </a:xfrm>
          <a:prstGeom prst="rect">
            <a:avLst/>
          </a:prstGeom>
          <a:noFill/>
          <a:ln>
            <a:noFill/>
          </a:ln>
        </p:spPr>
        <p:txBody>
          <a:bodyPr anchorCtr="0" anchor="t" bIns="45700" lIns="91425" spcFirstLastPara="1" rIns="91425" wrap="square" tIns="45700">
            <a:spAutoFit/>
          </a:bodyPr>
          <a:lstStyle/>
          <a:p>
            <a:pPr indent="-152400" lvl="0" marL="0" marR="0" rtl="0" algn="just">
              <a:lnSpc>
                <a:spcPct val="140000"/>
              </a:lnSpc>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 Ở miền Bắc:</a:t>
            </a:r>
            <a:r>
              <a:rPr b="0" lang="en-US" sz="2400">
                <a:solidFill>
                  <a:schemeClr val="dk1"/>
                </a:solidFill>
                <a:latin typeface="Times New Roman"/>
                <a:ea typeface="Times New Roman"/>
                <a:cs typeface="Times New Roman"/>
                <a:sym typeface="Times New Roman"/>
              </a:rPr>
              <a:t> Công cuộc xây dựng CNXH đạt được những kết quả đáng tự hào, đánh thắng cuộc chiến tranh phá hoại của Mỹ (trận Điện Biên Phủ trên không - 1972)</a:t>
            </a:r>
            <a:endParaRPr/>
          </a:p>
          <a:p>
            <a:pPr indent="-152400" lvl="0" marL="0" marR="0" rtl="0" algn="just">
              <a:lnSpc>
                <a:spcPct val="140000"/>
              </a:lnSpc>
              <a:spcBef>
                <a:spcPts val="120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 Ở miền Nam:</a:t>
            </a:r>
            <a:r>
              <a:rPr b="0" lang="en-US" sz="2400">
                <a:solidFill>
                  <a:schemeClr val="dk1"/>
                </a:solidFill>
                <a:latin typeface="Times New Roman"/>
                <a:ea typeface="Times New Roman"/>
                <a:cs typeface="Times New Roman"/>
                <a:sym typeface="Times New Roman"/>
              </a:rPr>
              <a:t> Đánh bại chiến tranh xâm lược của Mỹ và tay sai (đánh bại chiến tranh đơn phương Mỹ - Nguỵ (1954-1960), chiến tranh đặc biệt (1961- 1965), chiến tranh cục bộ (1965-1968), Việt Nam hoá chiến tranh (1969-1975)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xEl>
                                              <p:pRg end="0" st="0"/>
                                            </p:txEl>
                                          </p:spTgt>
                                        </p:tgtEl>
                                        <p:attrNameLst>
                                          <p:attrName>style.visibility</p:attrName>
                                        </p:attrNameLst>
                                      </p:cBhvr>
                                      <p:to>
                                        <p:strVal val="visible"/>
                                      </p:to>
                                    </p:set>
                                    <p:animEffect filter="fade" transition="in">
                                      <p:cBhvr>
                                        <p:cTn dur="500"/>
                                        <p:tgtEl>
                                          <p:spTgt spid="7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xEl>
                                              <p:pRg end="1" st="1"/>
                                            </p:txEl>
                                          </p:spTgt>
                                        </p:tgtEl>
                                        <p:attrNameLst>
                                          <p:attrName>style.visibility</p:attrName>
                                        </p:attrNameLst>
                                      </p:cBhvr>
                                      <p:to>
                                        <p:strVal val="visible"/>
                                      </p:to>
                                    </p:set>
                                    <p:animEffect filter="fade" transition="in">
                                      <p:cBhvr>
                                        <p:cTn dur="500"/>
                                        <p:tgtEl>
                                          <p:spTgt spid="78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9"/>
          <p:cNvSpPr txBox="1"/>
          <p:nvPr>
            <p:ph idx="4294967295" type="title"/>
          </p:nvPr>
        </p:nvSpPr>
        <p:spPr>
          <a:xfrm>
            <a:off x="2068513" y="429492"/>
            <a:ext cx="3200400" cy="561975"/>
          </a:xfrm>
          <a:prstGeom prst="rect">
            <a:avLst/>
          </a:prstGeom>
          <a:noFill/>
          <a:ln>
            <a:noFill/>
          </a:ln>
        </p:spPr>
        <p:txBody>
          <a:bodyPr anchorCtr="0" anchor="ctr" bIns="45700" lIns="91425" spcFirstLastPara="1" rIns="91425" wrap="square" tIns="45700">
            <a:normAutofit/>
          </a:bodyPr>
          <a:lstStyle/>
          <a:p>
            <a:pPr indent="-177800" lvl="0" marL="0" rtl="0" algn="l">
              <a:lnSpc>
                <a:spcPct val="90000"/>
              </a:lnSpc>
              <a:spcBef>
                <a:spcPts val="0"/>
              </a:spcBef>
              <a:spcAft>
                <a:spcPts val="0"/>
              </a:spcAft>
              <a:buClr>
                <a:srgbClr val="0000CC"/>
              </a:buClr>
              <a:buSzPts val="2800"/>
              <a:buFont typeface="Noto Sans Symbols"/>
              <a:buChar char="❖"/>
            </a:pPr>
            <a:r>
              <a:rPr lang="en-US" sz="2800">
                <a:solidFill>
                  <a:srgbClr val="0000CC"/>
                </a:solidFill>
                <a:latin typeface="Times New Roman"/>
                <a:ea typeface="Times New Roman"/>
                <a:cs typeface="Times New Roman"/>
                <a:sym typeface="Times New Roman"/>
              </a:rPr>
              <a:t>Ý nghĩa lịch sử</a:t>
            </a:r>
            <a:endParaRPr/>
          </a:p>
        </p:txBody>
      </p:sp>
      <p:sp>
        <p:nvSpPr>
          <p:cNvPr id="795" name="Google Shape;795;p69"/>
          <p:cNvSpPr/>
          <p:nvPr/>
        </p:nvSpPr>
        <p:spPr>
          <a:xfrm>
            <a:off x="2541588" y="1219200"/>
            <a:ext cx="3759200" cy="1003300"/>
          </a:xfrm>
          <a:prstGeom prst="flowChartDecision">
            <a:avLst/>
          </a:prstGeom>
          <a:noFill/>
          <a:ln cap="flat" cmpd="sng" w="38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1800"/>
              <a:buFont typeface="Noto Sans Symbols"/>
              <a:buNone/>
            </a:pPr>
            <a:r>
              <a:rPr b="1" lang="en-US" sz="1800">
                <a:solidFill>
                  <a:srgbClr val="FF0000"/>
                </a:solidFill>
                <a:latin typeface="Times New Roman"/>
                <a:ea typeface="Times New Roman"/>
                <a:cs typeface="Times New Roman"/>
                <a:sym typeface="Times New Roman"/>
              </a:rPr>
              <a:t>ĐỐI VỚI </a:t>
            </a:r>
            <a:endParaRPr/>
          </a:p>
          <a:p>
            <a:pPr indent="0" lvl="0" marL="0" marR="0" rtl="0" algn="ctr">
              <a:spcBef>
                <a:spcPts val="0"/>
              </a:spcBef>
              <a:spcAft>
                <a:spcPts val="0"/>
              </a:spcAft>
              <a:buClr>
                <a:srgbClr val="FF0000"/>
              </a:buClr>
              <a:buSzPts val="1800"/>
              <a:buFont typeface="Noto Sans Symbols"/>
              <a:buNone/>
            </a:pPr>
            <a:r>
              <a:rPr b="1" lang="en-US" sz="1800">
                <a:solidFill>
                  <a:srgbClr val="FF0000"/>
                </a:solidFill>
                <a:latin typeface="Times New Roman"/>
                <a:ea typeface="Times New Roman"/>
                <a:cs typeface="Times New Roman"/>
                <a:sym typeface="Times New Roman"/>
              </a:rPr>
              <a:t>DÂN TỘC</a:t>
            </a:r>
            <a:endParaRPr/>
          </a:p>
        </p:txBody>
      </p:sp>
      <p:sp>
        <p:nvSpPr>
          <p:cNvPr id="796" name="Google Shape;796;p69"/>
          <p:cNvSpPr/>
          <p:nvPr/>
        </p:nvSpPr>
        <p:spPr>
          <a:xfrm>
            <a:off x="5738814" y="1219200"/>
            <a:ext cx="3767137" cy="1003300"/>
          </a:xfrm>
          <a:prstGeom prst="flowChartDecision">
            <a:avLst/>
          </a:prstGeom>
          <a:noFill/>
          <a:ln cap="flat" cmpd="sng" w="38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1800"/>
              <a:buFont typeface="Noto Sans Symbols"/>
              <a:buNone/>
            </a:pPr>
            <a:r>
              <a:rPr b="1" lang="en-US" sz="1800">
                <a:solidFill>
                  <a:srgbClr val="FF0000"/>
                </a:solidFill>
                <a:latin typeface="Times New Roman"/>
                <a:ea typeface="Times New Roman"/>
                <a:cs typeface="Times New Roman"/>
                <a:sym typeface="Times New Roman"/>
              </a:rPr>
              <a:t>ĐỐI VỚI </a:t>
            </a:r>
            <a:endParaRPr/>
          </a:p>
          <a:p>
            <a:pPr indent="0" lvl="0" marL="0" marR="0" rtl="0" algn="ctr">
              <a:spcBef>
                <a:spcPts val="0"/>
              </a:spcBef>
              <a:spcAft>
                <a:spcPts val="0"/>
              </a:spcAft>
              <a:buClr>
                <a:srgbClr val="FF0000"/>
              </a:buClr>
              <a:buSzPts val="1800"/>
              <a:buFont typeface="Noto Sans Symbols"/>
              <a:buNone/>
            </a:pPr>
            <a:r>
              <a:rPr b="1" lang="en-US" sz="1800">
                <a:solidFill>
                  <a:srgbClr val="FF0000"/>
                </a:solidFill>
                <a:latin typeface="Times New Roman"/>
                <a:ea typeface="Times New Roman"/>
                <a:cs typeface="Times New Roman"/>
                <a:sym typeface="Times New Roman"/>
              </a:rPr>
              <a:t>QUỐC TẾ</a:t>
            </a:r>
            <a:endParaRPr/>
          </a:p>
        </p:txBody>
      </p:sp>
      <p:sp>
        <p:nvSpPr>
          <p:cNvPr id="797" name="Google Shape;797;p69"/>
          <p:cNvSpPr/>
          <p:nvPr/>
        </p:nvSpPr>
        <p:spPr>
          <a:xfrm>
            <a:off x="4049714" y="2901950"/>
            <a:ext cx="2230437" cy="1092200"/>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800">
              <a:solidFill>
                <a:srgbClr val="FF00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HOÀN </a:t>
            </a:r>
            <a:endParaRP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THÀNH CMDTDC</a:t>
            </a:r>
            <a:endParaRPr/>
          </a:p>
        </p:txBody>
      </p:sp>
      <p:sp>
        <p:nvSpPr>
          <p:cNvPr id="798" name="Google Shape;798;p69"/>
          <p:cNvSpPr/>
          <p:nvPr/>
        </p:nvSpPr>
        <p:spPr>
          <a:xfrm>
            <a:off x="5715000" y="2947988"/>
            <a:ext cx="2230438" cy="1090612"/>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400">
              <a:solidFill>
                <a:srgbClr val="FF00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THÚC ĐẨY CMGPDT</a:t>
            </a:r>
            <a:endParaRPr/>
          </a:p>
        </p:txBody>
      </p:sp>
      <p:sp>
        <p:nvSpPr>
          <p:cNvPr id="799" name="Google Shape;799;p69"/>
          <p:cNvSpPr/>
          <p:nvPr/>
        </p:nvSpPr>
        <p:spPr>
          <a:xfrm>
            <a:off x="8051900" y="3005976"/>
            <a:ext cx="2230500" cy="1090500"/>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000">
              <a:solidFill>
                <a:srgbClr val="FF00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400">
                <a:solidFill>
                  <a:srgbClr val="FF0000"/>
                </a:solidFill>
                <a:latin typeface="Times New Roman"/>
                <a:ea typeface="Times New Roman"/>
                <a:cs typeface="Times New Roman"/>
                <a:sym typeface="Times New Roman"/>
              </a:rPr>
              <a:t>GÓP PHẦN THÚC ĐẨY CMTG</a:t>
            </a:r>
            <a:endParaRPr/>
          </a:p>
        </p:txBody>
      </p:sp>
      <p:cxnSp>
        <p:nvCxnSpPr>
          <p:cNvPr id="800" name="Google Shape;800;p69"/>
          <p:cNvCxnSpPr/>
          <p:nvPr/>
        </p:nvCxnSpPr>
        <p:spPr>
          <a:xfrm>
            <a:off x="8461375" y="2514601"/>
            <a:ext cx="1588" cy="396875"/>
          </a:xfrm>
          <a:prstGeom prst="straightConnector1">
            <a:avLst/>
          </a:prstGeom>
          <a:noFill/>
          <a:ln cap="flat" cmpd="sng" w="38100">
            <a:solidFill>
              <a:srgbClr val="000000"/>
            </a:solidFill>
            <a:prstDash val="solid"/>
            <a:round/>
            <a:headEnd len="med" w="med" type="none"/>
            <a:tailEnd len="med" w="med" type="triangle"/>
          </a:ln>
        </p:spPr>
      </p:cxnSp>
      <p:cxnSp>
        <p:nvCxnSpPr>
          <p:cNvPr id="801" name="Google Shape;801;p69"/>
          <p:cNvCxnSpPr/>
          <p:nvPr/>
        </p:nvCxnSpPr>
        <p:spPr>
          <a:xfrm>
            <a:off x="6748464" y="2514601"/>
            <a:ext cx="1587" cy="396875"/>
          </a:xfrm>
          <a:prstGeom prst="straightConnector1">
            <a:avLst/>
          </a:prstGeom>
          <a:noFill/>
          <a:ln cap="flat" cmpd="sng" w="38100">
            <a:solidFill>
              <a:srgbClr val="000000"/>
            </a:solidFill>
            <a:prstDash val="solid"/>
            <a:round/>
            <a:headEnd len="med" w="med" type="none"/>
            <a:tailEnd len="med" w="med" type="triangle"/>
          </a:ln>
        </p:spPr>
      </p:cxnSp>
      <p:cxnSp>
        <p:nvCxnSpPr>
          <p:cNvPr id="802" name="Google Shape;802;p69"/>
          <p:cNvCxnSpPr/>
          <p:nvPr/>
        </p:nvCxnSpPr>
        <p:spPr>
          <a:xfrm>
            <a:off x="7618414" y="2209801"/>
            <a:ext cx="1587" cy="296863"/>
          </a:xfrm>
          <a:prstGeom prst="straightConnector1">
            <a:avLst/>
          </a:prstGeom>
          <a:noFill/>
          <a:ln cap="flat" cmpd="sng" w="38100">
            <a:solidFill>
              <a:srgbClr val="000000"/>
            </a:solidFill>
            <a:prstDash val="solid"/>
            <a:round/>
            <a:headEnd len="med" w="med" type="none"/>
            <a:tailEnd len="med" w="med" type="none"/>
          </a:ln>
        </p:spPr>
      </p:cxnSp>
      <p:sp>
        <p:nvSpPr>
          <p:cNvPr id="803" name="Google Shape;803;p69"/>
          <p:cNvSpPr/>
          <p:nvPr/>
        </p:nvSpPr>
        <p:spPr>
          <a:xfrm>
            <a:off x="2389189" y="2927350"/>
            <a:ext cx="2230437" cy="1092200"/>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1400"/>
              <a:buFont typeface="Noto Sans Symbols"/>
              <a:buNone/>
            </a:pPr>
            <a:r>
              <a:rPr b="1" lang="en-US" sz="1400">
                <a:solidFill>
                  <a:srgbClr val="FF0000"/>
                </a:solidFill>
                <a:latin typeface="Times New Roman"/>
                <a:ea typeface="Times New Roman"/>
                <a:cs typeface="Times New Roman"/>
                <a:sym typeface="Times New Roman"/>
              </a:rPr>
              <a:t>QUÉT SẠCH QUÂN XÂM LƯỢC</a:t>
            </a:r>
            <a:endParaRPr/>
          </a:p>
        </p:txBody>
      </p:sp>
      <p:cxnSp>
        <p:nvCxnSpPr>
          <p:cNvPr id="804" name="Google Shape;804;p69"/>
          <p:cNvCxnSpPr/>
          <p:nvPr/>
        </p:nvCxnSpPr>
        <p:spPr>
          <a:xfrm>
            <a:off x="3546475" y="2487613"/>
            <a:ext cx="1722438" cy="0"/>
          </a:xfrm>
          <a:prstGeom prst="straightConnector1">
            <a:avLst/>
          </a:prstGeom>
          <a:noFill/>
          <a:ln cap="flat" cmpd="sng" w="38100">
            <a:solidFill>
              <a:srgbClr val="000000"/>
            </a:solidFill>
            <a:prstDash val="solid"/>
            <a:round/>
            <a:headEnd len="med" w="med" type="none"/>
            <a:tailEnd len="med" w="med" type="none"/>
          </a:ln>
        </p:spPr>
      </p:cxnSp>
      <p:cxnSp>
        <p:nvCxnSpPr>
          <p:cNvPr id="805" name="Google Shape;805;p69"/>
          <p:cNvCxnSpPr/>
          <p:nvPr/>
        </p:nvCxnSpPr>
        <p:spPr>
          <a:xfrm>
            <a:off x="5268914" y="2495550"/>
            <a:ext cx="1587" cy="395288"/>
          </a:xfrm>
          <a:prstGeom prst="straightConnector1">
            <a:avLst/>
          </a:prstGeom>
          <a:noFill/>
          <a:ln cap="flat" cmpd="sng" w="38100">
            <a:solidFill>
              <a:srgbClr val="000000"/>
            </a:solidFill>
            <a:prstDash val="solid"/>
            <a:round/>
            <a:headEnd len="med" w="med" type="none"/>
            <a:tailEnd len="med" w="med" type="triangle"/>
          </a:ln>
        </p:spPr>
      </p:cxnSp>
      <p:cxnSp>
        <p:nvCxnSpPr>
          <p:cNvPr id="806" name="Google Shape;806;p69"/>
          <p:cNvCxnSpPr/>
          <p:nvPr/>
        </p:nvCxnSpPr>
        <p:spPr>
          <a:xfrm>
            <a:off x="3546475" y="2495550"/>
            <a:ext cx="1588" cy="395288"/>
          </a:xfrm>
          <a:prstGeom prst="straightConnector1">
            <a:avLst/>
          </a:prstGeom>
          <a:noFill/>
          <a:ln cap="flat" cmpd="sng" w="38100">
            <a:solidFill>
              <a:srgbClr val="000000"/>
            </a:solidFill>
            <a:prstDash val="solid"/>
            <a:round/>
            <a:headEnd len="med" w="med" type="none"/>
            <a:tailEnd len="med" w="med" type="triangle"/>
          </a:ln>
        </p:spPr>
      </p:cxnSp>
      <p:cxnSp>
        <p:nvCxnSpPr>
          <p:cNvPr id="807" name="Google Shape;807;p69"/>
          <p:cNvCxnSpPr/>
          <p:nvPr/>
        </p:nvCxnSpPr>
        <p:spPr>
          <a:xfrm>
            <a:off x="4421189" y="2190751"/>
            <a:ext cx="1587" cy="296863"/>
          </a:xfrm>
          <a:prstGeom prst="straightConnector1">
            <a:avLst/>
          </a:prstGeom>
          <a:noFill/>
          <a:ln cap="flat" cmpd="sng" w="38100">
            <a:solidFill>
              <a:srgbClr val="000000"/>
            </a:solidFill>
            <a:prstDash val="solid"/>
            <a:round/>
            <a:headEnd len="med" w="med" type="none"/>
            <a:tailEnd len="med" w="med" type="none"/>
          </a:ln>
        </p:spPr>
      </p:cxnSp>
      <p:cxnSp>
        <p:nvCxnSpPr>
          <p:cNvPr id="808" name="Google Shape;808;p69"/>
          <p:cNvCxnSpPr/>
          <p:nvPr/>
        </p:nvCxnSpPr>
        <p:spPr>
          <a:xfrm>
            <a:off x="6761164" y="2509838"/>
            <a:ext cx="1722437" cy="0"/>
          </a:xfrm>
          <a:prstGeom prst="straightConnector1">
            <a:avLst/>
          </a:prstGeom>
          <a:noFill/>
          <a:ln cap="flat" cmpd="sng" w="38100">
            <a:solidFill>
              <a:srgbClr val="000000"/>
            </a:solidFill>
            <a:prstDash val="solid"/>
            <a:round/>
            <a:headEnd len="med" w="med" type="none"/>
            <a:tailEnd len="med" w="med" type="none"/>
          </a:ln>
        </p:spPr>
      </p:cxnSp>
      <p:pic>
        <p:nvPicPr>
          <p:cNvPr descr="my rut ve nuoc 730329.bmp" id="809" name="Google Shape;809;p69"/>
          <p:cNvPicPr preferRelativeResize="0"/>
          <p:nvPr/>
        </p:nvPicPr>
        <p:blipFill rotWithShape="1">
          <a:blip r:embed="rId3">
            <a:alphaModFix/>
          </a:blip>
          <a:srcRect b="0" l="0" r="0" t="0"/>
          <a:stretch/>
        </p:blipFill>
        <p:spPr>
          <a:xfrm>
            <a:off x="2743200" y="4191001"/>
            <a:ext cx="2971800" cy="2341563"/>
          </a:xfrm>
          <a:prstGeom prst="rect">
            <a:avLst/>
          </a:prstGeom>
          <a:noFill/>
          <a:ln>
            <a:noFill/>
          </a:ln>
          <a:effectLst>
            <a:outerShdw blurRad="292100" rotWithShape="0" algn="tl" dir="2700000" dist="139700">
              <a:srgbClr val="333333">
                <a:alpha val="64705"/>
              </a:srgbClr>
            </a:outerShdw>
          </a:effectLst>
        </p:spPr>
      </p:pic>
      <p:pic>
        <p:nvPicPr>
          <p:cNvPr descr="NBthuve1moi.jpg" id="810" name="Google Shape;810;p69"/>
          <p:cNvPicPr preferRelativeResize="0"/>
          <p:nvPr/>
        </p:nvPicPr>
        <p:blipFill rotWithShape="1">
          <a:blip r:embed="rId4">
            <a:alphaModFix/>
          </a:blip>
          <a:srcRect b="0" l="0" r="0" t="0"/>
          <a:stretch/>
        </p:blipFill>
        <p:spPr>
          <a:xfrm>
            <a:off x="6096000" y="4191000"/>
            <a:ext cx="3048000" cy="2325688"/>
          </a:xfrm>
          <a:prstGeom prst="rect">
            <a:avLst/>
          </a:prstGeom>
          <a:noFill/>
          <a:ln>
            <a:noFill/>
          </a:ln>
        </p:spPr>
      </p:pic>
    </p:spTree>
  </p:cSld>
  <p:clrMapOvr>
    <a:masterClrMapping/>
  </p:clrMapOvr>
  <p:transition>
    <p:diamond/>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6q.jpg" id="146" name="Google Shape;146;p7"/>
          <p:cNvPicPr preferRelativeResize="0"/>
          <p:nvPr/>
        </p:nvPicPr>
        <p:blipFill rotWithShape="1">
          <a:blip r:embed="rId3">
            <a:alphaModFix/>
          </a:blip>
          <a:srcRect b="0" l="0" r="0" t="0"/>
          <a:stretch/>
        </p:blipFill>
        <p:spPr>
          <a:xfrm>
            <a:off x="4404425" y="4176259"/>
            <a:ext cx="3581400" cy="2481262"/>
          </a:xfrm>
          <a:prstGeom prst="rect">
            <a:avLst/>
          </a:prstGeom>
          <a:noFill/>
          <a:ln>
            <a:noFill/>
          </a:ln>
          <a:effectLst>
            <a:outerShdw blurRad="292100" rotWithShape="0" algn="tl" dir="2700000" dist="139700">
              <a:srgbClr val="333333">
                <a:alpha val="64705"/>
              </a:srgbClr>
            </a:outerShdw>
          </a:effectLst>
        </p:spPr>
      </p:pic>
      <p:sp>
        <p:nvSpPr>
          <p:cNvPr id="147" name="Google Shape;147;p7"/>
          <p:cNvSpPr/>
          <p:nvPr/>
        </p:nvSpPr>
        <p:spPr>
          <a:xfrm>
            <a:off x="2156525" y="2164885"/>
            <a:ext cx="2247900" cy="1406400"/>
          </a:xfrm>
          <a:prstGeom prst="chevron">
            <a:avLst>
              <a:gd fmla="val 50000" name="adj"/>
            </a:avLst>
          </a:prstGeom>
          <a:gradFill>
            <a:gsLst>
              <a:gs pos="0">
                <a:srgbClr val="5F82CA"/>
              </a:gs>
              <a:gs pos="50000">
                <a:srgbClr val="3C70CA"/>
              </a:gs>
              <a:gs pos="100000">
                <a:srgbClr val="2E60B9"/>
              </a:gs>
            </a:gsLst>
            <a:lin ang="5400000"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1800">
                <a:solidFill>
                  <a:schemeClr val="lt1"/>
                </a:solidFill>
                <a:latin typeface="Times New Roman"/>
                <a:ea typeface="Times New Roman"/>
                <a:cs typeface="Times New Roman"/>
                <a:sym typeface="Times New Roman"/>
              </a:rPr>
              <a:t>Cñng cè chÝnh quyÒn</a:t>
            </a:r>
            <a:endParaRPr b="1" sz="1800">
              <a:solidFill>
                <a:schemeClr val="lt1"/>
              </a:solidFill>
              <a:latin typeface="Times New Roman"/>
              <a:ea typeface="Times New Roman"/>
              <a:cs typeface="Times New Roman"/>
              <a:sym typeface="Times New Roman"/>
            </a:endParaRPr>
          </a:p>
        </p:txBody>
      </p:sp>
      <p:sp>
        <p:nvSpPr>
          <p:cNvPr id="148" name="Google Shape;148;p7"/>
          <p:cNvSpPr/>
          <p:nvPr/>
        </p:nvSpPr>
        <p:spPr>
          <a:xfrm>
            <a:off x="4404425" y="2051198"/>
            <a:ext cx="2247900" cy="1406400"/>
          </a:xfrm>
          <a:prstGeom prst="chevron">
            <a:avLst>
              <a:gd fmla="val 50000" name="adj"/>
            </a:avLst>
          </a:prstGeom>
          <a:gradFill>
            <a:gsLst>
              <a:gs pos="0">
                <a:srgbClr val="5F82CA"/>
              </a:gs>
              <a:gs pos="50000">
                <a:srgbClr val="3C70CA"/>
              </a:gs>
              <a:gs pos="100000">
                <a:srgbClr val="2E60B9"/>
              </a:gs>
            </a:gsLst>
            <a:lin ang="5400000"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1800">
                <a:solidFill>
                  <a:schemeClr val="lt1"/>
                </a:solidFill>
                <a:latin typeface="Calibri"/>
                <a:ea typeface="Calibri"/>
                <a:cs typeface="Calibri"/>
                <a:sym typeface="Calibri"/>
              </a:rPr>
              <a:t>Chèng TD Ph¸p x©m l­ượ</a:t>
            </a:r>
            <a:r>
              <a:rPr b="1" lang="en-US" sz="1800">
                <a:solidFill>
                  <a:schemeClr val="lt1"/>
                </a:solidFill>
                <a:latin typeface="Times New Roman"/>
                <a:ea typeface="Times New Roman"/>
                <a:cs typeface="Times New Roman"/>
                <a:sym typeface="Times New Roman"/>
              </a:rPr>
              <a:t>c</a:t>
            </a:r>
            <a:endParaRPr b="1" sz="1800">
              <a:solidFill>
                <a:schemeClr val="lt1"/>
              </a:solidFill>
              <a:latin typeface="Times New Roman"/>
              <a:ea typeface="Times New Roman"/>
              <a:cs typeface="Times New Roman"/>
              <a:sym typeface="Times New Roman"/>
            </a:endParaRPr>
          </a:p>
        </p:txBody>
      </p:sp>
      <p:sp>
        <p:nvSpPr>
          <p:cNvPr id="149" name="Google Shape;149;p7"/>
          <p:cNvSpPr/>
          <p:nvPr/>
        </p:nvSpPr>
        <p:spPr>
          <a:xfrm>
            <a:off x="6328475" y="2164885"/>
            <a:ext cx="2247900" cy="1406400"/>
          </a:xfrm>
          <a:prstGeom prst="chevron">
            <a:avLst>
              <a:gd fmla="val 50000" name="adj"/>
            </a:avLst>
          </a:prstGeom>
          <a:gradFill>
            <a:gsLst>
              <a:gs pos="0">
                <a:srgbClr val="5F82CA"/>
              </a:gs>
              <a:gs pos="50000">
                <a:srgbClr val="3C70CA"/>
              </a:gs>
              <a:gs pos="100000">
                <a:srgbClr val="2E60B9"/>
              </a:gs>
            </a:gsLst>
            <a:lin ang="5400000"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1800">
                <a:solidFill>
                  <a:schemeClr val="lt1"/>
                </a:solidFill>
                <a:latin typeface="Calibri"/>
                <a:ea typeface="Calibri"/>
                <a:cs typeface="Calibri"/>
                <a:sym typeface="Calibri"/>
              </a:rPr>
              <a:t>Bµi trõ néi ph¶n</a:t>
            </a:r>
            <a:endParaRPr b="1" sz="1800">
              <a:solidFill>
                <a:schemeClr val="lt1"/>
              </a:solidFill>
              <a:latin typeface="Calibri"/>
              <a:ea typeface="Calibri"/>
              <a:cs typeface="Calibri"/>
              <a:sym typeface="Calibri"/>
            </a:endParaRPr>
          </a:p>
        </p:txBody>
      </p:sp>
      <p:sp>
        <p:nvSpPr>
          <p:cNvPr id="150" name="Google Shape;150;p7"/>
          <p:cNvSpPr/>
          <p:nvPr/>
        </p:nvSpPr>
        <p:spPr>
          <a:xfrm>
            <a:off x="8709725" y="2164885"/>
            <a:ext cx="2247900" cy="1406400"/>
          </a:xfrm>
          <a:prstGeom prst="chevron">
            <a:avLst>
              <a:gd fmla="val 50000" name="adj"/>
            </a:avLst>
          </a:prstGeom>
          <a:gradFill>
            <a:gsLst>
              <a:gs pos="0">
                <a:srgbClr val="5F82CA"/>
              </a:gs>
              <a:gs pos="50000">
                <a:srgbClr val="3C70CA"/>
              </a:gs>
              <a:gs pos="100000">
                <a:srgbClr val="2E60B9"/>
              </a:gs>
            </a:gsLst>
            <a:lin ang="5400000"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1800">
                <a:solidFill>
                  <a:schemeClr val="lt1"/>
                </a:solidFill>
                <a:latin typeface="Times New Roman"/>
                <a:ea typeface="Times New Roman"/>
                <a:cs typeface="Times New Roman"/>
                <a:sym typeface="Times New Roman"/>
              </a:rPr>
              <a:t>C¶i thiÖn ®êi sèng nh©n  d©n</a:t>
            </a:r>
            <a:endParaRPr b="1" sz="1800">
              <a:solidFill>
                <a:schemeClr val="lt1"/>
              </a:solidFill>
              <a:latin typeface="Times New Roman"/>
              <a:ea typeface="Times New Roman"/>
              <a:cs typeface="Times New Roman"/>
              <a:sym typeface="Times New Roman"/>
            </a:endParaRPr>
          </a:p>
        </p:txBody>
      </p:sp>
      <p:cxnSp>
        <p:nvCxnSpPr>
          <p:cNvPr id="151" name="Google Shape;151;p7"/>
          <p:cNvCxnSpPr>
            <a:stCxn id="146" idx="0"/>
          </p:cNvCxnSpPr>
          <p:nvPr/>
        </p:nvCxnSpPr>
        <p:spPr>
          <a:xfrm rot="10800000">
            <a:off x="3109025" y="3509659"/>
            <a:ext cx="3086100" cy="666600"/>
          </a:xfrm>
          <a:prstGeom prst="straightConnector1">
            <a:avLst/>
          </a:prstGeom>
          <a:noFill/>
          <a:ln cap="flat" cmpd="sng" w="19050">
            <a:solidFill>
              <a:schemeClr val="dk1"/>
            </a:solidFill>
            <a:prstDash val="solid"/>
            <a:miter lim="800000"/>
            <a:headEnd len="sm" w="sm" type="none"/>
            <a:tailEnd len="med" w="med" type="stealth"/>
          </a:ln>
        </p:spPr>
      </p:cxnSp>
      <p:cxnSp>
        <p:nvCxnSpPr>
          <p:cNvPr id="152" name="Google Shape;152;p7"/>
          <p:cNvCxnSpPr>
            <a:stCxn id="146" idx="0"/>
          </p:cNvCxnSpPr>
          <p:nvPr/>
        </p:nvCxnSpPr>
        <p:spPr>
          <a:xfrm rot="10800000">
            <a:off x="5166425" y="3509659"/>
            <a:ext cx="1028700" cy="666600"/>
          </a:xfrm>
          <a:prstGeom prst="straightConnector1">
            <a:avLst/>
          </a:prstGeom>
          <a:noFill/>
          <a:ln cap="flat" cmpd="sng" w="19050">
            <a:solidFill>
              <a:schemeClr val="dk1"/>
            </a:solidFill>
            <a:prstDash val="solid"/>
            <a:miter lim="800000"/>
            <a:headEnd len="sm" w="sm" type="none"/>
            <a:tailEnd len="med" w="med" type="stealth"/>
          </a:ln>
        </p:spPr>
      </p:cxnSp>
      <p:cxnSp>
        <p:nvCxnSpPr>
          <p:cNvPr id="153" name="Google Shape;153;p7"/>
          <p:cNvCxnSpPr>
            <a:stCxn id="146" idx="0"/>
          </p:cNvCxnSpPr>
          <p:nvPr/>
        </p:nvCxnSpPr>
        <p:spPr>
          <a:xfrm flipH="1" rot="10800000">
            <a:off x="6195125" y="3509659"/>
            <a:ext cx="1181100" cy="666600"/>
          </a:xfrm>
          <a:prstGeom prst="straightConnector1">
            <a:avLst/>
          </a:prstGeom>
          <a:noFill/>
          <a:ln cap="flat" cmpd="sng" w="19050">
            <a:solidFill>
              <a:schemeClr val="dk1"/>
            </a:solidFill>
            <a:prstDash val="solid"/>
            <a:miter lim="800000"/>
            <a:headEnd len="sm" w="sm" type="none"/>
            <a:tailEnd len="med" w="med" type="stealth"/>
          </a:ln>
        </p:spPr>
      </p:cxnSp>
      <p:cxnSp>
        <p:nvCxnSpPr>
          <p:cNvPr id="154" name="Google Shape;154;p7"/>
          <p:cNvCxnSpPr>
            <a:stCxn id="146" idx="0"/>
          </p:cNvCxnSpPr>
          <p:nvPr/>
        </p:nvCxnSpPr>
        <p:spPr>
          <a:xfrm flipH="1" rot="10800000">
            <a:off x="6195125" y="3509659"/>
            <a:ext cx="3390900" cy="666600"/>
          </a:xfrm>
          <a:prstGeom prst="straightConnector1">
            <a:avLst/>
          </a:prstGeom>
          <a:noFill/>
          <a:ln cap="flat" cmpd="sng" w="19050">
            <a:solidFill>
              <a:schemeClr val="dk1"/>
            </a:solidFill>
            <a:prstDash val="solid"/>
            <a:miter lim="800000"/>
            <a:headEnd len="sm" w="sm" type="none"/>
            <a:tailEnd len="med" w="med" type="stealth"/>
          </a:ln>
        </p:spPr>
      </p:cxnSp>
      <p:sp>
        <p:nvSpPr>
          <p:cNvPr id="155" name="Google Shape;155;p7"/>
          <p:cNvSpPr txBox="1"/>
          <p:nvPr/>
        </p:nvSpPr>
        <p:spPr>
          <a:xfrm>
            <a:off x="2270825" y="441448"/>
            <a:ext cx="9566100" cy="461700"/>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Về Phương hướng nhiệm vụ của Chỉ  thị  “Kháng chiến kiến quốc”:</a:t>
            </a:r>
            <a:endParaRPr/>
          </a:p>
        </p:txBody>
      </p:sp>
      <p:sp>
        <p:nvSpPr>
          <p:cNvPr id="156" name="Google Shape;156;p7"/>
          <p:cNvSpPr txBox="1"/>
          <p:nvPr/>
        </p:nvSpPr>
        <p:spPr>
          <a:xfrm>
            <a:off x="2728025" y="1475921"/>
            <a:ext cx="29718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Về đối nội: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0"/>
          <p:cNvSpPr txBox="1"/>
          <p:nvPr>
            <p:ph idx="4294967295" type="title"/>
          </p:nvPr>
        </p:nvSpPr>
        <p:spPr>
          <a:xfrm>
            <a:off x="1524000" y="685801"/>
            <a:ext cx="7696200" cy="563563"/>
          </a:xfrm>
          <a:prstGeom prst="rect">
            <a:avLst/>
          </a:prstGeom>
          <a:noFill/>
          <a:ln>
            <a:noFill/>
          </a:ln>
        </p:spPr>
        <p:txBody>
          <a:bodyPr anchorCtr="0" anchor="ctr" bIns="45700" lIns="91425" spcFirstLastPara="1" rIns="91425" wrap="square" tIns="45700">
            <a:normAutofit/>
          </a:bodyPr>
          <a:lstStyle/>
          <a:p>
            <a:pPr indent="-177800" lvl="0" marL="0" rtl="0" algn="l">
              <a:lnSpc>
                <a:spcPct val="90000"/>
              </a:lnSpc>
              <a:spcBef>
                <a:spcPts val="0"/>
              </a:spcBef>
              <a:spcAft>
                <a:spcPts val="0"/>
              </a:spcAft>
              <a:buClr>
                <a:srgbClr val="000099"/>
              </a:buClr>
              <a:buSzPts val="2800"/>
              <a:buFont typeface="Noto Sans Symbols"/>
              <a:buChar char="❖"/>
            </a:pPr>
            <a:r>
              <a:rPr lang="en-US" sz="2800">
                <a:solidFill>
                  <a:srgbClr val="000099"/>
                </a:solidFill>
                <a:latin typeface="Times New Roman"/>
                <a:ea typeface="Times New Roman"/>
                <a:cs typeface="Times New Roman"/>
                <a:sym typeface="Times New Roman"/>
              </a:rPr>
              <a:t>Nguy</a:t>
            </a:r>
            <a:r>
              <a:rPr lang="en-US" sz="2800">
                <a:latin typeface="Times New Roman"/>
                <a:ea typeface="Times New Roman"/>
                <a:cs typeface="Times New Roman"/>
                <a:sym typeface="Times New Roman"/>
              </a:rPr>
              <a:t>ên nhân thắng lợi</a:t>
            </a:r>
            <a:endParaRPr/>
          </a:p>
        </p:txBody>
      </p:sp>
      <p:sp>
        <p:nvSpPr>
          <p:cNvPr id="818" name="Google Shape;818;p70"/>
          <p:cNvSpPr/>
          <p:nvPr/>
        </p:nvSpPr>
        <p:spPr>
          <a:xfrm>
            <a:off x="1752601" y="5257800"/>
            <a:ext cx="2505075" cy="1600200"/>
          </a:xfrm>
          <a:prstGeom prst="ellipse">
            <a:avLst/>
          </a:prstGeom>
          <a:noFill/>
          <a:ln cap="flat" cmpd="sng" w="38100">
            <a:solidFill>
              <a:srgbClr val="FFD9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200">
              <a:solidFill>
                <a:srgbClr val="FFFF00"/>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800">
                <a:solidFill>
                  <a:srgbClr val="FF0000"/>
                </a:solidFill>
                <a:latin typeface="Times New Roman"/>
                <a:ea typeface="Times New Roman"/>
                <a:cs typeface="Times New Roman"/>
                <a:sym typeface="Times New Roman"/>
              </a:rPr>
              <a:t>CÓ SỰ ĐOÀN KẾT QUỐC TẾ</a:t>
            </a:r>
            <a:endParaRPr/>
          </a:p>
        </p:txBody>
      </p:sp>
      <p:sp>
        <p:nvSpPr>
          <p:cNvPr id="819" name="Google Shape;819;p70"/>
          <p:cNvSpPr/>
          <p:nvPr/>
        </p:nvSpPr>
        <p:spPr>
          <a:xfrm>
            <a:off x="1752601" y="3917950"/>
            <a:ext cx="2505075" cy="1600200"/>
          </a:xfrm>
          <a:prstGeom prst="ellipse">
            <a:avLst/>
          </a:prstGeom>
          <a:noFill/>
          <a:ln cap="flat" cmpd="sng" w="38100">
            <a:solidFill>
              <a:srgbClr val="FFD9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CÓ HẬU PHƯƠNG</a:t>
            </a:r>
            <a:endParaRPr/>
          </a:p>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 MIỀN BẮC</a:t>
            </a:r>
            <a:endParaRPr/>
          </a:p>
        </p:txBody>
      </p:sp>
      <p:sp>
        <p:nvSpPr>
          <p:cNvPr id="820" name="Google Shape;820;p70"/>
          <p:cNvSpPr/>
          <p:nvPr/>
        </p:nvSpPr>
        <p:spPr>
          <a:xfrm>
            <a:off x="1752601" y="2546350"/>
            <a:ext cx="2505075" cy="1600200"/>
          </a:xfrm>
          <a:prstGeom prst="ellipse">
            <a:avLst/>
          </a:prstGeom>
          <a:noFill/>
          <a:ln cap="flat" cmpd="sng" w="38100">
            <a:solidFill>
              <a:srgbClr val="FFD9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0000"/>
                </a:solidFill>
                <a:latin typeface="Times New Roman"/>
                <a:ea typeface="Times New Roman"/>
                <a:cs typeface="Times New Roman"/>
                <a:sym typeface="Times New Roman"/>
              </a:rPr>
              <a:t>SỰ ỦNG HỘ CỦA ĐỒNG BÀO CẢ NƯỚC</a:t>
            </a:r>
            <a:endParaRPr/>
          </a:p>
        </p:txBody>
      </p:sp>
      <p:sp>
        <p:nvSpPr>
          <p:cNvPr id="821" name="Google Shape;821;p70"/>
          <p:cNvSpPr/>
          <p:nvPr/>
        </p:nvSpPr>
        <p:spPr>
          <a:xfrm>
            <a:off x="1766888" y="1098551"/>
            <a:ext cx="2500200" cy="1509600"/>
          </a:xfrm>
          <a:prstGeom prst="ellipse">
            <a:avLst/>
          </a:prstGeom>
          <a:noFill/>
          <a:ln cap="flat" cmpd="sng" w="38100">
            <a:solidFill>
              <a:srgbClr val="FFD9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imes New Roman"/>
                <a:ea typeface="Times New Roman"/>
                <a:cs typeface="Times New Roman"/>
                <a:sym typeface="Times New Roman"/>
              </a:rPr>
              <a:t>CÓ SỰ LÃNH ĐẠO CỦA ĐẢNG</a:t>
            </a:r>
            <a:endParaRPr/>
          </a:p>
        </p:txBody>
      </p:sp>
      <p:pic>
        <p:nvPicPr>
          <p:cNvPr descr="60.jpg" id="822" name="Google Shape;822;p70"/>
          <p:cNvPicPr preferRelativeResize="0"/>
          <p:nvPr/>
        </p:nvPicPr>
        <p:blipFill rotWithShape="1">
          <a:blip r:embed="rId3">
            <a:alphaModFix/>
          </a:blip>
          <a:srcRect b="10163" l="4054" r="2055" t="4443"/>
          <a:stretch/>
        </p:blipFill>
        <p:spPr>
          <a:xfrm>
            <a:off x="4800600" y="1447800"/>
            <a:ext cx="4876800" cy="3513138"/>
          </a:xfrm>
          <a:prstGeom prst="rect">
            <a:avLst/>
          </a:prstGeom>
          <a:noFill/>
          <a:ln cap="flat" cmpd="sng" w="5715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PHA ACL.jpg" id="823" name="Google Shape;823;p70"/>
          <p:cNvPicPr preferRelativeResize="0"/>
          <p:nvPr/>
        </p:nvPicPr>
        <p:blipFill rotWithShape="1">
          <a:blip r:embed="rId4">
            <a:alphaModFix/>
          </a:blip>
          <a:srcRect b="0" l="0" r="0" t="0"/>
          <a:stretch/>
        </p:blipFill>
        <p:spPr>
          <a:xfrm>
            <a:off x="4800601" y="1828801"/>
            <a:ext cx="4886325" cy="3586163"/>
          </a:xfrm>
          <a:prstGeom prst="rect">
            <a:avLst/>
          </a:prstGeom>
          <a:noFill/>
          <a:ln cap="flat" cmpd="sng" w="5715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detkimDxuan.jpg" id="824" name="Google Shape;824;p70"/>
          <p:cNvPicPr preferRelativeResize="0"/>
          <p:nvPr/>
        </p:nvPicPr>
        <p:blipFill rotWithShape="1">
          <a:blip r:embed="rId5">
            <a:alphaModFix/>
          </a:blip>
          <a:srcRect b="0" l="0" r="0" t="0"/>
          <a:stretch/>
        </p:blipFill>
        <p:spPr>
          <a:xfrm>
            <a:off x="4786313" y="2438400"/>
            <a:ext cx="4938712" cy="3581400"/>
          </a:xfrm>
          <a:prstGeom prst="rect">
            <a:avLst/>
          </a:prstGeom>
          <a:noFill/>
          <a:ln cap="flat" cmpd="sng" w="5715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the gioi ung ho mien nam.jpg" id="825" name="Google Shape;825;p70"/>
          <p:cNvPicPr preferRelativeResize="0"/>
          <p:nvPr/>
        </p:nvPicPr>
        <p:blipFill rotWithShape="1">
          <a:blip r:embed="rId6">
            <a:alphaModFix/>
          </a:blip>
          <a:srcRect b="0" l="0" r="0" t="0"/>
          <a:stretch/>
        </p:blipFill>
        <p:spPr>
          <a:xfrm>
            <a:off x="4814889" y="3048000"/>
            <a:ext cx="4846637" cy="3657600"/>
          </a:xfrm>
          <a:prstGeom prst="rect">
            <a:avLst/>
          </a:prstGeom>
          <a:noFill/>
          <a:ln cap="flat" cmpd="sng" w="5715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spTree>
  </p:cSld>
  <p:clrMapOvr>
    <a:masterClrMapping/>
  </p:clrMapOvr>
  <p:transition>
    <p:diamon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22"/>
                                        </p:tgtEl>
                                        <p:attrNameLst>
                                          <p:attrName>style.visibility</p:attrName>
                                        </p:attrNameLst>
                                      </p:cBhvr>
                                      <p:to>
                                        <p:strVal val="visible"/>
                                      </p:to>
                                    </p:set>
                                    <p:anim calcmode="lin" valueType="num">
                                      <p:cBhvr additive="base">
                                        <p:cTn dur="500"/>
                                        <p:tgtEl>
                                          <p:spTgt spid="822"/>
                                        </p:tgtEl>
                                        <p:attrNameLst>
                                          <p:attrName>ppt_w</p:attrName>
                                        </p:attrNameLst>
                                      </p:cBhvr>
                                      <p:tavLst>
                                        <p:tav fmla="" tm="0">
                                          <p:val>
                                            <p:strVal val="0"/>
                                          </p:val>
                                        </p:tav>
                                        <p:tav fmla="" tm="100000">
                                          <p:val>
                                            <p:strVal val="#ppt_w"/>
                                          </p:val>
                                        </p:tav>
                                      </p:tavLst>
                                    </p:anim>
                                    <p:anim calcmode="lin" valueType="num">
                                      <p:cBhvr additive="base">
                                        <p:cTn dur="500"/>
                                        <p:tgtEl>
                                          <p:spTgt spid="82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21"/>
                                        </p:tgtEl>
                                        <p:attrNameLst>
                                          <p:attrName>style.visibility</p:attrName>
                                        </p:attrNameLst>
                                      </p:cBhvr>
                                      <p:to>
                                        <p:strVal val="visible"/>
                                      </p:to>
                                    </p:set>
                                    <p:anim calcmode="lin" valueType="num">
                                      <p:cBhvr additive="base">
                                        <p:cTn dur="500"/>
                                        <p:tgtEl>
                                          <p:spTgt spid="821"/>
                                        </p:tgtEl>
                                        <p:attrNameLst>
                                          <p:attrName>ppt_w</p:attrName>
                                        </p:attrNameLst>
                                      </p:cBhvr>
                                      <p:tavLst>
                                        <p:tav fmla="" tm="0">
                                          <p:val>
                                            <p:strVal val="0"/>
                                          </p:val>
                                        </p:tav>
                                        <p:tav fmla="" tm="100000">
                                          <p:val>
                                            <p:strVal val="#ppt_w"/>
                                          </p:val>
                                        </p:tav>
                                      </p:tavLst>
                                    </p:anim>
                                    <p:anim calcmode="lin" valueType="num">
                                      <p:cBhvr additive="base">
                                        <p:cTn dur="500"/>
                                        <p:tgtEl>
                                          <p:spTgt spid="82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23"/>
                                        </p:tgtEl>
                                        <p:attrNameLst>
                                          <p:attrName>style.visibility</p:attrName>
                                        </p:attrNameLst>
                                      </p:cBhvr>
                                      <p:to>
                                        <p:strVal val="visible"/>
                                      </p:to>
                                    </p:set>
                                    <p:anim calcmode="lin" valueType="num">
                                      <p:cBhvr additive="base">
                                        <p:cTn dur="500"/>
                                        <p:tgtEl>
                                          <p:spTgt spid="823"/>
                                        </p:tgtEl>
                                        <p:attrNameLst>
                                          <p:attrName>ppt_w</p:attrName>
                                        </p:attrNameLst>
                                      </p:cBhvr>
                                      <p:tavLst>
                                        <p:tav fmla="" tm="0">
                                          <p:val>
                                            <p:strVal val="0"/>
                                          </p:val>
                                        </p:tav>
                                        <p:tav fmla="" tm="100000">
                                          <p:val>
                                            <p:strVal val="#ppt_w"/>
                                          </p:val>
                                        </p:tav>
                                      </p:tavLst>
                                    </p:anim>
                                    <p:anim calcmode="lin" valueType="num">
                                      <p:cBhvr additive="base">
                                        <p:cTn dur="500"/>
                                        <p:tgtEl>
                                          <p:spTgt spid="82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20"/>
                                        </p:tgtEl>
                                        <p:attrNameLst>
                                          <p:attrName>style.visibility</p:attrName>
                                        </p:attrNameLst>
                                      </p:cBhvr>
                                      <p:to>
                                        <p:strVal val="visible"/>
                                      </p:to>
                                    </p:set>
                                    <p:anim calcmode="lin" valueType="num">
                                      <p:cBhvr additive="base">
                                        <p:cTn dur="500"/>
                                        <p:tgtEl>
                                          <p:spTgt spid="820"/>
                                        </p:tgtEl>
                                        <p:attrNameLst>
                                          <p:attrName>ppt_w</p:attrName>
                                        </p:attrNameLst>
                                      </p:cBhvr>
                                      <p:tavLst>
                                        <p:tav fmla="" tm="0">
                                          <p:val>
                                            <p:strVal val="0"/>
                                          </p:val>
                                        </p:tav>
                                        <p:tav fmla="" tm="100000">
                                          <p:val>
                                            <p:strVal val="#ppt_w"/>
                                          </p:val>
                                        </p:tav>
                                      </p:tavLst>
                                    </p:anim>
                                    <p:anim calcmode="lin" valueType="num">
                                      <p:cBhvr additive="base">
                                        <p:cTn dur="500"/>
                                        <p:tgtEl>
                                          <p:spTgt spid="82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24"/>
                                        </p:tgtEl>
                                        <p:attrNameLst>
                                          <p:attrName>style.visibility</p:attrName>
                                        </p:attrNameLst>
                                      </p:cBhvr>
                                      <p:to>
                                        <p:strVal val="visible"/>
                                      </p:to>
                                    </p:set>
                                    <p:anim calcmode="lin" valueType="num">
                                      <p:cBhvr additive="base">
                                        <p:cTn dur="500"/>
                                        <p:tgtEl>
                                          <p:spTgt spid="824"/>
                                        </p:tgtEl>
                                        <p:attrNameLst>
                                          <p:attrName>ppt_w</p:attrName>
                                        </p:attrNameLst>
                                      </p:cBhvr>
                                      <p:tavLst>
                                        <p:tav fmla="" tm="0">
                                          <p:val>
                                            <p:strVal val="0"/>
                                          </p:val>
                                        </p:tav>
                                        <p:tav fmla="" tm="100000">
                                          <p:val>
                                            <p:strVal val="#ppt_w"/>
                                          </p:val>
                                        </p:tav>
                                      </p:tavLst>
                                    </p:anim>
                                    <p:anim calcmode="lin" valueType="num">
                                      <p:cBhvr additive="base">
                                        <p:cTn dur="500"/>
                                        <p:tgtEl>
                                          <p:spTgt spid="82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19"/>
                                        </p:tgtEl>
                                        <p:attrNameLst>
                                          <p:attrName>style.visibility</p:attrName>
                                        </p:attrNameLst>
                                      </p:cBhvr>
                                      <p:to>
                                        <p:strVal val="visible"/>
                                      </p:to>
                                    </p:set>
                                    <p:anim calcmode="lin" valueType="num">
                                      <p:cBhvr additive="base">
                                        <p:cTn dur="500"/>
                                        <p:tgtEl>
                                          <p:spTgt spid="819"/>
                                        </p:tgtEl>
                                        <p:attrNameLst>
                                          <p:attrName>ppt_w</p:attrName>
                                        </p:attrNameLst>
                                      </p:cBhvr>
                                      <p:tavLst>
                                        <p:tav fmla="" tm="0">
                                          <p:val>
                                            <p:strVal val="0"/>
                                          </p:val>
                                        </p:tav>
                                        <p:tav fmla="" tm="100000">
                                          <p:val>
                                            <p:strVal val="#ppt_w"/>
                                          </p:val>
                                        </p:tav>
                                      </p:tavLst>
                                    </p:anim>
                                    <p:anim calcmode="lin" valueType="num">
                                      <p:cBhvr additive="base">
                                        <p:cTn dur="500"/>
                                        <p:tgtEl>
                                          <p:spTgt spid="81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25"/>
                                        </p:tgtEl>
                                        <p:attrNameLst>
                                          <p:attrName>style.visibility</p:attrName>
                                        </p:attrNameLst>
                                      </p:cBhvr>
                                      <p:to>
                                        <p:strVal val="visible"/>
                                      </p:to>
                                    </p:set>
                                    <p:anim calcmode="lin" valueType="num">
                                      <p:cBhvr additive="base">
                                        <p:cTn dur="500"/>
                                        <p:tgtEl>
                                          <p:spTgt spid="825"/>
                                        </p:tgtEl>
                                        <p:attrNameLst>
                                          <p:attrName>ppt_w</p:attrName>
                                        </p:attrNameLst>
                                      </p:cBhvr>
                                      <p:tavLst>
                                        <p:tav fmla="" tm="0">
                                          <p:val>
                                            <p:strVal val="0"/>
                                          </p:val>
                                        </p:tav>
                                        <p:tav fmla="" tm="100000">
                                          <p:val>
                                            <p:strVal val="#ppt_w"/>
                                          </p:val>
                                        </p:tav>
                                      </p:tavLst>
                                    </p:anim>
                                    <p:anim calcmode="lin" valueType="num">
                                      <p:cBhvr additive="base">
                                        <p:cTn dur="500"/>
                                        <p:tgtEl>
                                          <p:spTgt spid="8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18"/>
                                        </p:tgtEl>
                                        <p:attrNameLst>
                                          <p:attrName>style.visibility</p:attrName>
                                        </p:attrNameLst>
                                      </p:cBhvr>
                                      <p:to>
                                        <p:strVal val="visible"/>
                                      </p:to>
                                    </p:set>
                                    <p:anim calcmode="lin" valueType="num">
                                      <p:cBhvr additive="base">
                                        <p:cTn dur="500"/>
                                        <p:tgtEl>
                                          <p:spTgt spid="818"/>
                                        </p:tgtEl>
                                        <p:attrNameLst>
                                          <p:attrName>ppt_w</p:attrName>
                                        </p:attrNameLst>
                                      </p:cBhvr>
                                      <p:tavLst>
                                        <p:tav fmla="" tm="0">
                                          <p:val>
                                            <p:strVal val="0"/>
                                          </p:val>
                                        </p:tav>
                                        <p:tav fmla="" tm="100000">
                                          <p:val>
                                            <p:strVal val="#ppt_w"/>
                                          </p:val>
                                        </p:tav>
                                      </p:tavLst>
                                    </p:anim>
                                    <p:anim calcmode="lin" valueType="num">
                                      <p:cBhvr additive="base">
                                        <p:cTn dur="500"/>
                                        <p:tgtEl>
                                          <p:spTgt spid="81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1"/>
          <p:cNvSpPr txBox="1"/>
          <p:nvPr>
            <p:ph idx="4294967295" type="title"/>
          </p:nvPr>
        </p:nvSpPr>
        <p:spPr>
          <a:xfrm>
            <a:off x="1905001" y="304801"/>
            <a:ext cx="6626225" cy="561975"/>
          </a:xfrm>
          <a:prstGeom prst="rect">
            <a:avLst/>
          </a:prstGeom>
          <a:noFill/>
          <a:ln>
            <a:noFill/>
          </a:ln>
        </p:spPr>
        <p:txBody>
          <a:bodyPr anchorCtr="0" anchor="ctr" bIns="45700" lIns="91425" spcFirstLastPara="1" rIns="91425" wrap="square" tIns="45700">
            <a:normAutofit/>
          </a:bodyPr>
          <a:lstStyle/>
          <a:p>
            <a:pPr indent="-152400" lvl="0" marL="0" rtl="0" algn="l">
              <a:lnSpc>
                <a:spcPct val="90000"/>
              </a:lnSpc>
              <a:spcBef>
                <a:spcPts val="0"/>
              </a:spcBef>
              <a:spcAft>
                <a:spcPts val="0"/>
              </a:spcAft>
              <a:buClr>
                <a:srgbClr val="000099"/>
              </a:buClr>
              <a:buSzPts val="2400"/>
              <a:buFont typeface="Noto Sans Symbols"/>
              <a:buChar char="❖"/>
            </a:pPr>
            <a:r>
              <a:rPr lang="en-US" sz="2400">
                <a:solidFill>
                  <a:srgbClr val="000099"/>
                </a:solidFill>
                <a:latin typeface="Times New Roman"/>
                <a:ea typeface="Times New Roman"/>
                <a:cs typeface="Times New Roman"/>
                <a:sym typeface="Times New Roman"/>
              </a:rPr>
              <a:t>B</a:t>
            </a:r>
            <a:r>
              <a:rPr lang="en-US" sz="2400">
                <a:latin typeface="Times New Roman"/>
                <a:ea typeface="Times New Roman"/>
                <a:cs typeface="Times New Roman"/>
                <a:sym typeface="Times New Roman"/>
              </a:rPr>
              <a:t>ÀI HỌC KINH NGHIỆM</a:t>
            </a:r>
            <a:endParaRPr/>
          </a:p>
        </p:txBody>
      </p:sp>
      <p:pic>
        <p:nvPicPr>
          <p:cNvPr id="833" name="Google Shape;833;p71"/>
          <p:cNvPicPr preferRelativeResize="0"/>
          <p:nvPr/>
        </p:nvPicPr>
        <p:blipFill rotWithShape="1">
          <a:blip r:embed="rId3">
            <a:alphaModFix/>
          </a:blip>
          <a:srcRect b="0" l="0" r="0" t="0"/>
          <a:stretch/>
        </p:blipFill>
        <p:spPr>
          <a:xfrm>
            <a:off x="7770813" y="3892551"/>
            <a:ext cx="2736850" cy="2062163"/>
          </a:xfrm>
          <a:prstGeom prst="rect">
            <a:avLst/>
          </a:prstGeom>
          <a:noFill/>
          <a:ln cap="flat" cmpd="sng" w="57150">
            <a:solidFill>
              <a:srgbClr val="FF0000"/>
            </a:solidFill>
            <a:prstDash val="solid"/>
            <a:miter lim="800000"/>
            <a:headEnd len="sm" w="sm" type="none"/>
            <a:tailEnd len="sm" w="sm" type="none"/>
          </a:ln>
        </p:spPr>
      </p:pic>
      <p:pic>
        <p:nvPicPr>
          <p:cNvPr id="834" name="Google Shape;834;p71"/>
          <p:cNvPicPr preferRelativeResize="0"/>
          <p:nvPr/>
        </p:nvPicPr>
        <p:blipFill rotWithShape="1">
          <a:blip r:embed="rId4">
            <a:alphaModFix/>
          </a:blip>
          <a:srcRect b="16343" l="0" r="0" t="0"/>
          <a:stretch/>
        </p:blipFill>
        <p:spPr>
          <a:xfrm>
            <a:off x="4713289" y="3884614"/>
            <a:ext cx="2879725" cy="2073275"/>
          </a:xfrm>
          <a:prstGeom prst="rect">
            <a:avLst/>
          </a:prstGeom>
          <a:noFill/>
          <a:ln cap="flat" cmpd="sng" w="57150">
            <a:solidFill>
              <a:srgbClr val="FF0000"/>
            </a:solidFill>
            <a:prstDash val="solid"/>
            <a:miter lim="800000"/>
            <a:headEnd len="sm" w="sm" type="none"/>
            <a:tailEnd len="sm" w="sm" type="none"/>
          </a:ln>
        </p:spPr>
      </p:pic>
      <p:pic>
        <p:nvPicPr>
          <p:cNvPr id="835" name="Google Shape;835;p71"/>
          <p:cNvPicPr preferRelativeResize="0"/>
          <p:nvPr/>
        </p:nvPicPr>
        <p:blipFill rotWithShape="1">
          <a:blip r:embed="rId5">
            <a:alphaModFix/>
          </a:blip>
          <a:srcRect b="0" l="0" r="0" t="0"/>
          <a:stretch/>
        </p:blipFill>
        <p:spPr>
          <a:xfrm>
            <a:off x="1668463" y="3889376"/>
            <a:ext cx="2843212" cy="2073275"/>
          </a:xfrm>
          <a:prstGeom prst="rect">
            <a:avLst/>
          </a:prstGeom>
          <a:noFill/>
          <a:ln cap="flat" cmpd="sng" w="57150">
            <a:solidFill>
              <a:srgbClr val="FF0000"/>
            </a:solidFill>
            <a:prstDash val="solid"/>
            <a:miter lim="800000"/>
            <a:headEnd len="sm" w="sm" type="none"/>
            <a:tailEnd len="sm" w="sm" type="none"/>
          </a:ln>
        </p:spPr>
      </p:pic>
      <p:sp>
        <p:nvSpPr>
          <p:cNvPr id="836" name="Google Shape;836;p71"/>
          <p:cNvSpPr/>
          <p:nvPr/>
        </p:nvSpPr>
        <p:spPr>
          <a:xfrm>
            <a:off x="4368800" y="1447800"/>
            <a:ext cx="3456000" cy="1386000"/>
          </a:xfrm>
          <a:prstGeom prst="ellipse">
            <a:avLst/>
          </a:prstGeom>
          <a:noFill/>
          <a:ln cap="flat" cmpd="sng" w="38100">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2000"/>
              <a:buFont typeface="Noto Sans Symbols"/>
              <a:buNone/>
            </a:pPr>
            <a:r>
              <a:rPr b="1" lang="en-US" sz="2000">
                <a:solidFill>
                  <a:srgbClr val="FF0000"/>
                </a:solidFill>
                <a:latin typeface="Arial"/>
                <a:ea typeface="Arial"/>
                <a:cs typeface="Arial"/>
                <a:sym typeface="Arial"/>
              </a:rPr>
              <a:t>G</a:t>
            </a:r>
            <a:r>
              <a:rPr b="1" lang="en-US" sz="2000">
                <a:solidFill>
                  <a:srgbClr val="FF0000"/>
                </a:solidFill>
                <a:latin typeface="Arial"/>
                <a:ea typeface="Arial"/>
                <a:cs typeface="Arial"/>
                <a:sym typeface="Arial"/>
              </a:rPr>
              <a:t>IƯƠNG CAO</a:t>
            </a:r>
            <a:endParaRPr/>
          </a:p>
          <a:p>
            <a:pPr indent="0" lvl="0" marL="0" marR="0" rtl="0" algn="ctr">
              <a:spcBef>
                <a:spcPts val="0"/>
              </a:spcBef>
              <a:spcAft>
                <a:spcPts val="0"/>
              </a:spcAft>
              <a:buClr>
                <a:srgbClr val="FF0000"/>
              </a:buClr>
              <a:buSzPts val="2000"/>
              <a:buFont typeface="Noto Sans Symbols"/>
              <a:buNone/>
            </a:pPr>
            <a:r>
              <a:rPr b="1" lang="en-US" sz="2000">
                <a:solidFill>
                  <a:srgbClr val="FF0000"/>
                </a:solidFill>
                <a:latin typeface="Arial"/>
                <a:ea typeface="Arial"/>
                <a:cs typeface="Arial"/>
                <a:sym typeface="Arial"/>
              </a:rPr>
              <a:t> HAI NGỌN C</a:t>
            </a:r>
            <a:r>
              <a:rPr b="1" lang="en-US" sz="2000">
                <a:solidFill>
                  <a:srgbClr val="FF0000"/>
                </a:solidFill>
                <a:latin typeface="Arial"/>
                <a:ea typeface="Arial"/>
                <a:cs typeface="Arial"/>
                <a:sym typeface="Arial"/>
              </a:rPr>
              <a:t>Ờ</a:t>
            </a:r>
            <a:endParaRPr/>
          </a:p>
        </p:txBody>
      </p:sp>
      <p:sp>
        <p:nvSpPr>
          <p:cNvPr id="837" name="Google Shape;837;p71"/>
          <p:cNvSpPr/>
          <p:nvPr/>
        </p:nvSpPr>
        <p:spPr>
          <a:xfrm>
            <a:off x="3076576" y="2527300"/>
            <a:ext cx="2174875" cy="1271588"/>
          </a:xfrm>
          <a:prstGeom prst="ellipse">
            <a:avLst/>
          </a:prstGeom>
          <a:noFill/>
          <a:ln cap="flat" cmpd="sng" w="38100">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SỰ CHỈ ĐẠO CỦA TRUNG ƯƠNG</a:t>
            </a:r>
            <a:endParaRPr/>
          </a:p>
        </p:txBody>
      </p:sp>
      <p:sp>
        <p:nvSpPr>
          <p:cNvPr id="838" name="Google Shape;838;p71"/>
          <p:cNvSpPr/>
          <p:nvPr/>
        </p:nvSpPr>
        <p:spPr>
          <a:xfrm>
            <a:off x="6816726" y="2560639"/>
            <a:ext cx="2174875" cy="1271587"/>
          </a:xfrm>
          <a:prstGeom prst="ellipse">
            <a:avLst/>
          </a:prstGeom>
          <a:noFill/>
          <a:ln cap="flat" cmpd="sng" w="38100">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XÂY DỰNG LLCM</a:t>
            </a:r>
            <a:endParaRPr/>
          </a:p>
        </p:txBody>
      </p:sp>
      <p:sp>
        <p:nvSpPr>
          <p:cNvPr id="839" name="Google Shape;839;p71"/>
          <p:cNvSpPr/>
          <p:nvPr/>
        </p:nvSpPr>
        <p:spPr>
          <a:xfrm>
            <a:off x="4829175" y="2565400"/>
            <a:ext cx="2419350" cy="1296988"/>
          </a:xfrm>
          <a:prstGeom prst="ellipse">
            <a:avLst/>
          </a:prstGeom>
          <a:noFill/>
          <a:ln cap="flat" cmpd="sng" w="38100">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000">
              <a:solidFill>
                <a:schemeClr val="dk1"/>
              </a:solidFill>
              <a:latin typeface="Arial"/>
              <a:ea typeface="Arial"/>
              <a:cs typeface="Arial"/>
              <a:sym typeface="Arial"/>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PHƯƠNG PHÁP ĐẤU TRANH ĐÚNG</a:t>
            </a:r>
            <a:endParaRPr/>
          </a:p>
        </p:txBody>
      </p:sp>
      <p:sp>
        <p:nvSpPr>
          <p:cNvPr id="840" name="Google Shape;840;p71"/>
          <p:cNvSpPr/>
          <p:nvPr/>
        </p:nvSpPr>
        <p:spPr>
          <a:xfrm>
            <a:off x="7967663" y="5999491"/>
            <a:ext cx="2449512"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Sư đoàn 10, Quân đoàn 3 đánhTân Sơn Nhất </a:t>
            </a:r>
            <a:endParaRPr/>
          </a:p>
        </p:txBody>
      </p:sp>
      <p:sp>
        <p:nvSpPr>
          <p:cNvPr id="841" name="Google Shape;841;p71"/>
          <p:cNvSpPr/>
          <p:nvPr/>
        </p:nvSpPr>
        <p:spPr>
          <a:xfrm>
            <a:off x="1565276" y="6019801"/>
            <a:ext cx="3006725" cy="504825"/>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Bộ chính trị quyết định </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giải phóng miền Nam</a:t>
            </a:r>
            <a:endParaRPr/>
          </a:p>
        </p:txBody>
      </p:sp>
      <p:sp>
        <p:nvSpPr>
          <p:cNvPr id="842" name="Google Shape;842;p71"/>
          <p:cNvSpPr/>
          <p:nvPr/>
        </p:nvSpPr>
        <p:spPr>
          <a:xfrm>
            <a:off x="4605338" y="6019801"/>
            <a:ext cx="3167062" cy="504825"/>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Uỷ ban quân quản Sài Gòn</a:t>
            </a:r>
            <a:endParaRPr/>
          </a:p>
          <a:p>
            <a:pPr indent="0" lvl="0" marL="0" marR="0" rtl="0" algn="ctr">
              <a:lnSpc>
                <a:spcPct val="95000"/>
              </a:lnSpc>
              <a:spcBef>
                <a:spcPts val="0"/>
              </a:spcBef>
              <a:spcAft>
                <a:spcPts val="0"/>
              </a:spcAft>
              <a:buClr>
                <a:schemeClr val="dk1"/>
              </a:buClr>
              <a:buSzPts val="1400"/>
              <a:buFont typeface="Noto Sans Symbols"/>
              <a:buNone/>
            </a:pPr>
            <a:r>
              <a:rPr b="1" lang="en-US" sz="1400">
                <a:solidFill>
                  <a:schemeClr val="dk1"/>
                </a:solidFill>
                <a:latin typeface="Arial"/>
                <a:ea typeface="Arial"/>
                <a:cs typeface="Arial"/>
                <a:sym typeface="Arial"/>
              </a:rPr>
              <a:t> ra mắt nhân dân</a:t>
            </a:r>
            <a:endParaRPr/>
          </a:p>
        </p:txBody>
      </p:sp>
    </p:spTree>
  </p:cSld>
  <p:clrMapOvr>
    <a:masterClrMapping/>
  </p:clrMapOvr>
  <p:transition>
    <p:diamond/>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2"/>
          <p:cNvSpPr txBox="1"/>
          <p:nvPr/>
        </p:nvSpPr>
        <p:spPr>
          <a:xfrm>
            <a:off x="512417" y="547687"/>
            <a:ext cx="10464800" cy="8239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dk1"/>
                </a:solidFill>
                <a:latin typeface="Times New Roman"/>
                <a:ea typeface="Times New Roman"/>
                <a:cs typeface="Times New Roman"/>
                <a:sym typeface="Times New Roman"/>
              </a:rPr>
              <a:t>Tài liệu tham khảo</a:t>
            </a:r>
            <a:endParaRPr b="1" sz="4800">
              <a:solidFill>
                <a:schemeClr val="dk1"/>
              </a:solidFill>
              <a:latin typeface="Times New Roman"/>
              <a:ea typeface="Times New Roman"/>
              <a:cs typeface="Times New Roman"/>
              <a:sym typeface="Times New Roman"/>
            </a:endParaRPr>
          </a:p>
        </p:txBody>
      </p:sp>
      <p:sp>
        <p:nvSpPr>
          <p:cNvPr id="848" name="Google Shape;848;p72"/>
          <p:cNvSpPr txBox="1"/>
          <p:nvPr/>
        </p:nvSpPr>
        <p:spPr>
          <a:xfrm>
            <a:off x="203200" y="1560444"/>
            <a:ext cx="11785600" cy="433965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00CC"/>
              </a:buClr>
              <a:buSzPts val="2400"/>
              <a:buFont typeface="Times New Roman"/>
              <a:buAutoNum type="arabicPeriod"/>
            </a:pPr>
            <a:r>
              <a:rPr b="1" lang="en-US" sz="2400">
                <a:solidFill>
                  <a:srgbClr val="0000CC"/>
                </a:solidFill>
                <a:latin typeface="Times New Roman"/>
                <a:ea typeface="Times New Roman"/>
                <a:cs typeface="Times New Roman"/>
                <a:sym typeface="Times New Roman"/>
              </a:rPr>
              <a:t>Bộ giáo dục và đào tạo (2019), </a:t>
            </a:r>
            <a:r>
              <a:rPr b="1" i="1" lang="en-US" sz="2400">
                <a:solidFill>
                  <a:srgbClr val="0000CC"/>
                </a:solidFill>
                <a:latin typeface="Times New Roman"/>
                <a:ea typeface="Times New Roman"/>
                <a:cs typeface="Times New Roman"/>
                <a:sym typeface="Times New Roman"/>
              </a:rPr>
              <a:t>Giáo trình Lịch sử Đảng cộng sản Việt Nam</a:t>
            </a:r>
            <a:endParaRPr b="1" sz="2400">
              <a:solidFill>
                <a:srgbClr val="0000CC"/>
              </a:solidFill>
              <a:latin typeface="Times New Roman"/>
              <a:ea typeface="Times New Roman"/>
              <a:cs typeface="Times New Roman"/>
              <a:sym typeface="Times New Roman"/>
            </a:endParaRPr>
          </a:p>
          <a:p>
            <a:pPr indent="-342900" lvl="0" marL="342900" marR="0" rtl="0" algn="just">
              <a:spcBef>
                <a:spcPts val="1200"/>
              </a:spcBef>
              <a:spcAft>
                <a:spcPts val="0"/>
              </a:spcAft>
              <a:buClr>
                <a:srgbClr val="0000CC"/>
              </a:buClr>
              <a:buSzPts val="2400"/>
              <a:buFont typeface="Times New Roman"/>
              <a:buAutoNum type="arabicPeriod"/>
            </a:pPr>
            <a:r>
              <a:rPr b="1" lang="en-US" sz="2400">
                <a:solidFill>
                  <a:srgbClr val="0000CC"/>
                </a:solidFill>
                <a:latin typeface="Times New Roman"/>
                <a:ea typeface="Times New Roman"/>
                <a:cs typeface="Times New Roman"/>
                <a:sym typeface="Times New Roman"/>
              </a:rPr>
              <a:t>Bộ giáo dục và đào tạo (2016), </a:t>
            </a:r>
            <a:r>
              <a:rPr b="1" i="1" lang="en-US" sz="2400">
                <a:solidFill>
                  <a:srgbClr val="0000CC"/>
                </a:solidFill>
                <a:latin typeface="Times New Roman"/>
                <a:ea typeface="Times New Roman"/>
                <a:cs typeface="Times New Roman"/>
                <a:sym typeface="Times New Roman"/>
              </a:rPr>
              <a:t>Giáo trình Đường lối cách mạng của  Đảng cộng sản Việt Nam</a:t>
            </a:r>
            <a:r>
              <a:rPr b="1" lang="en-US" sz="2400">
                <a:solidFill>
                  <a:srgbClr val="0000CC"/>
                </a:solidFill>
                <a:latin typeface="Times New Roman"/>
                <a:ea typeface="Times New Roman"/>
                <a:cs typeface="Times New Roman"/>
                <a:sym typeface="Times New Roman"/>
              </a:rPr>
              <a:t>, Nxb Chính trị quốc gia - Hà Nội.*</a:t>
            </a:r>
            <a:endParaRPr b="1" sz="2400">
              <a:solidFill>
                <a:srgbClr val="0000CC"/>
              </a:solidFill>
              <a:latin typeface="Times New Roman"/>
              <a:ea typeface="Times New Roman"/>
              <a:cs typeface="Times New Roman"/>
              <a:sym typeface="Times New Roman"/>
            </a:endParaRPr>
          </a:p>
          <a:p>
            <a:pPr indent="-342900" lvl="0" marL="342900" marR="0" rtl="0" algn="just">
              <a:spcBef>
                <a:spcPts val="1200"/>
              </a:spcBef>
              <a:spcAft>
                <a:spcPts val="0"/>
              </a:spcAft>
              <a:buClr>
                <a:srgbClr val="0000CC"/>
              </a:buClr>
              <a:buSzPts val="2400"/>
              <a:buFont typeface="Times New Roman"/>
              <a:buAutoNum type="arabicPeriod"/>
            </a:pPr>
            <a:r>
              <a:rPr b="1" lang="en-US" sz="2400">
                <a:solidFill>
                  <a:srgbClr val="0000CC"/>
                </a:solidFill>
                <a:latin typeface="Times New Roman"/>
                <a:ea typeface="Times New Roman"/>
                <a:cs typeface="Times New Roman"/>
                <a:sym typeface="Times New Roman"/>
              </a:rPr>
              <a:t>Bộ giáo dục và đào tạo (2006), </a:t>
            </a:r>
            <a:r>
              <a:rPr b="1" i="1" lang="en-US" sz="2400">
                <a:solidFill>
                  <a:srgbClr val="0000CC"/>
                </a:solidFill>
                <a:latin typeface="Times New Roman"/>
                <a:ea typeface="Times New Roman"/>
                <a:cs typeface="Times New Roman"/>
                <a:sym typeface="Times New Roman"/>
              </a:rPr>
              <a:t>Giáo trình Lịch sử Đảng cộng sản Việt Nam</a:t>
            </a:r>
            <a:r>
              <a:rPr b="1" lang="en-US" sz="2400">
                <a:solidFill>
                  <a:srgbClr val="0000CC"/>
                </a:solidFill>
                <a:latin typeface="Times New Roman"/>
                <a:ea typeface="Times New Roman"/>
                <a:cs typeface="Times New Roman"/>
                <a:sym typeface="Times New Roman"/>
              </a:rPr>
              <a:t>, Nxb Chính trị quốc gia - Hà Nội.</a:t>
            </a:r>
            <a:endParaRPr/>
          </a:p>
          <a:p>
            <a:pPr indent="-342900" lvl="0" marL="342900" marR="0" rtl="0" algn="just">
              <a:spcBef>
                <a:spcPts val="1200"/>
              </a:spcBef>
              <a:spcAft>
                <a:spcPts val="0"/>
              </a:spcAft>
              <a:buClr>
                <a:srgbClr val="0000CC"/>
              </a:buClr>
              <a:buSzPts val="2400"/>
              <a:buFont typeface="Times New Roman"/>
              <a:buAutoNum type="arabicPeriod"/>
            </a:pPr>
            <a:r>
              <a:rPr b="1" i="1" lang="en-US" sz="2400">
                <a:solidFill>
                  <a:srgbClr val="0000CC"/>
                </a:solidFill>
                <a:latin typeface="Times New Roman"/>
                <a:ea typeface="Times New Roman"/>
                <a:cs typeface="Times New Roman"/>
                <a:sym typeface="Times New Roman"/>
              </a:rPr>
              <a:t>Tìm hiểu lịch sử Việt Nam</a:t>
            </a:r>
            <a:r>
              <a:rPr b="1" lang="en-US" sz="2400">
                <a:solidFill>
                  <a:srgbClr val="0000CC"/>
                </a:solidFill>
                <a:latin typeface="Times New Roman"/>
                <a:ea typeface="Times New Roman"/>
                <a:cs typeface="Times New Roman"/>
                <a:sym typeface="Times New Roman"/>
              </a:rPr>
              <a:t>, NXB Văn hóa Thông tin, Hà Nội, 2001.</a:t>
            </a:r>
            <a:endParaRPr/>
          </a:p>
          <a:p>
            <a:pPr indent="-342900" lvl="0" marL="342900" marR="0" rtl="0" algn="just">
              <a:spcBef>
                <a:spcPts val="0"/>
              </a:spcBef>
              <a:spcAft>
                <a:spcPts val="0"/>
              </a:spcAft>
              <a:buClr>
                <a:srgbClr val="0000CC"/>
              </a:buClr>
              <a:buSzPts val="2400"/>
              <a:buFont typeface="Times New Roman"/>
              <a:buAutoNum type="arabicPeriod" startAt="3"/>
            </a:pPr>
            <a:r>
              <a:rPr b="1" lang="en-US" sz="2400">
                <a:solidFill>
                  <a:srgbClr val="0000CC"/>
                </a:solidFill>
                <a:latin typeface="Times New Roman"/>
                <a:ea typeface="Times New Roman"/>
                <a:cs typeface="Times New Roman"/>
                <a:sym typeface="Times New Roman"/>
              </a:rPr>
              <a:t>Đinh Xuân Lâm (chủ biên), </a:t>
            </a:r>
            <a:r>
              <a:rPr b="1" i="1" lang="en-US" sz="2400">
                <a:solidFill>
                  <a:srgbClr val="0000CC"/>
                </a:solidFill>
                <a:latin typeface="Times New Roman"/>
                <a:ea typeface="Times New Roman"/>
                <a:cs typeface="Times New Roman"/>
                <a:sym typeface="Times New Roman"/>
              </a:rPr>
              <a:t>Đại cương lịch sử Việt Nam</a:t>
            </a:r>
            <a:r>
              <a:rPr b="1" lang="en-US" sz="2400">
                <a:solidFill>
                  <a:srgbClr val="0000CC"/>
                </a:solidFill>
                <a:latin typeface="Times New Roman"/>
                <a:ea typeface="Times New Roman"/>
                <a:cs typeface="Times New Roman"/>
                <a:sym typeface="Times New Roman"/>
              </a:rPr>
              <a:t>, tập I, II, III Nxb Giáo dục, Hà Nội, 1998.</a:t>
            </a:r>
            <a:endParaRPr/>
          </a:p>
          <a:p>
            <a:pPr indent="-342900" lvl="0" marL="342900" marR="0" rtl="0" algn="just">
              <a:spcBef>
                <a:spcPts val="0"/>
              </a:spcBef>
              <a:spcAft>
                <a:spcPts val="0"/>
              </a:spcAft>
              <a:buClr>
                <a:srgbClr val="0000CC"/>
              </a:buClr>
              <a:buSzPts val="2400"/>
              <a:buFont typeface="Times New Roman"/>
              <a:buAutoNum type="arabicPeriod" startAt="3"/>
            </a:pPr>
            <a:r>
              <a:rPr b="1" lang="en-US" sz="2400">
                <a:solidFill>
                  <a:srgbClr val="0000CC"/>
                </a:solidFill>
                <a:latin typeface="Times New Roman"/>
                <a:ea typeface="Times New Roman"/>
                <a:cs typeface="Times New Roman"/>
                <a:sym typeface="Times New Roman"/>
              </a:rPr>
              <a:t>Nguyễn Quang Ngọc, </a:t>
            </a:r>
            <a:r>
              <a:rPr b="1" i="1" lang="en-US" sz="2400">
                <a:solidFill>
                  <a:srgbClr val="0000CC"/>
                </a:solidFill>
                <a:latin typeface="Times New Roman"/>
                <a:ea typeface="Times New Roman"/>
                <a:cs typeface="Times New Roman"/>
                <a:sym typeface="Times New Roman"/>
              </a:rPr>
              <a:t>Tiến trình lịch sử Việt Nam</a:t>
            </a:r>
            <a:r>
              <a:rPr b="1" lang="en-US" sz="2400">
                <a:solidFill>
                  <a:srgbClr val="0000CC"/>
                </a:solidFill>
                <a:latin typeface="Times New Roman"/>
                <a:ea typeface="Times New Roman"/>
                <a:cs typeface="Times New Roman"/>
                <a:sym typeface="Times New Roman"/>
              </a:rPr>
              <a:t>, Nxb Giáo dục, Hà Nội, 1998.</a:t>
            </a:r>
            <a:endParaRPr/>
          </a:p>
          <a:p>
            <a:pPr indent="-342900" lvl="0" marL="342900" marR="0" rtl="0" algn="just">
              <a:spcBef>
                <a:spcPts val="0"/>
              </a:spcBef>
              <a:spcAft>
                <a:spcPts val="0"/>
              </a:spcAft>
              <a:buNone/>
            </a:pPr>
            <a:r>
              <a:t/>
            </a:r>
            <a:endParaRPr b="1" sz="2400">
              <a:solidFill>
                <a:srgbClr val="0000CC"/>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xEl>
                                              <p:pRg end="0" st="0"/>
                                            </p:txEl>
                                          </p:spTgt>
                                        </p:tgtEl>
                                        <p:attrNameLst>
                                          <p:attrName>style.visibility</p:attrName>
                                        </p:attrNameLst>
                                      </p:cBhvr>
                                      <p:to>
                                        <p:strVal val="visible"/>
                                      </p:to>
                                    </p:set>
                                    <p:animEffect filter="fade" transition="in">
                                      <p:cBhvr>
                                        <p:cTn dur="500"/>
                                        <p:tgtEl>
                                          <p:spTgt spid="8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xEl>
                                              <p:pRg end="1" st="1"/>
                                            </p:txEl>
                                          </p:spTgt>
                                        </p:tgtEl>
                                        <p:attrNameLst>
                                          <p:attrName>style.visibility</p:attrName>
                                        </p:attrNameLst>
                                      </p:cBhvr>
                                      <p:to>
                                        <p:strVal val="visible"/>
                                      </p:to>
                                    </p:set>
                                    <p:animEffect filter="fade" transition="in">
                                      <p:cBhvr>
                                        <p:cTn dur="500"/>
                                        <p:tgtEl>
                                          <p:spTgt spid="8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xEl>
                                              <p:pRg end="2" st="2"/>
                                            </p:txEl>
                                          </p:spTgt>
                                        </p:tgtEl>
                                        <p:attrNameLst>
                                          <p:attrName>style.visibility</p:attrName>
                                        </p:attrNameLst>
                                      </p:cBhvr>
                                      <p:to>
                                        <p:strVal val="visible"/>
                                      </p:to>
                                    </p:set>
                                    <p:animEffect filter="fade" transition="in">
                                      <p:cBhvr>
                                        <p:cTn dur="500"/>
                                        <p:tgtEl>
                                          <p:spTgt spid="8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xEl>
                                              <p:pRg end="3" st="3"/>
                                            </p:txEl>
                                          </p:spTgt>
                                        </p:tgtEl>
                                        <p:attrNameLst>
                                          <p:attrName>style.visibility</p:attrName>
                                        </p:attrNameLst>
                                      </p:cBhvr>
                                      <p:to>
                                        <p:strVal val="visible"/>
                                      </p:to>
                                    </p:set>
                                    <p:animEffect filter="fade" transition="in">
                                      <p:cBhvr>
                                        <p:cTn dur="500"/>
                                        <p:tgtEl>
                                          <p:spTgt spid="8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xEl>
                                              <p:pRg end="4" st="4"/>
                                            </p:txEl>
                                          </p:spTgt>
                                        </p:tgtEl>
                                        <p:attrNameLst>
                                          <p:attrName>style.visibility</p:attrName>
                                        </p:attrNameLst>
                                      </p:cBhvr>
                                      <p:to>
                                        <p:strVal val="visible"/>
                                      </p:to>
                                    </p:set>
                                    <p:animEffect filter="fade" transition="in">
                                      <p:cBhvr>
                                        <p:cTn dur="500"/>
                                        <p:tgtEl>
                                          <p:spTgt spid="8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xEl>
                                              <p:pRg end="5" st="5"/>
                                            </p:txEl>
                                          </p:spTgt>
                                        </p:tgtEl>
                                        <p:attrNameLst>
                                          <p:attrName>style.visibility</p:attrName>
                                        </p:attrNameLst>
                                      </p:cBhvr>
                                      <p:to>
                                        <p:strVal val="visible"/>
                                      </p:to>
                                    </p:set>
                                    <p:animEffect filter="fade" transition="in">
                                      <p:cBhvr>
                                        <p:cTn dur="500"/>
                                        <p:tgtEl>
                                          <p:spTgt spid="8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xEl>
                                              <p:pRg end="6" st="6"/>
                                            </p:txEl>
                                          </p:spTgt>
                                        </p:tgtEl>
                                        <p:attrNameLst>
                                          <p:attrName>style.visibility</p:attrName>
                                        </p:attrNameLst>
                                      </p:cBhvr>
                                      <p:to>
                                        <p:strVal val="visible"/>
                                      </p:to>
                                    </p:set>
                                    <p:animEffect filter="fade" transition="in">
                                      <p:cBhvr>
                                        <p:cTn dur="500"/>
                                        <p:tgtEl>
                                          <p:spTgt spid="84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8"/>
          <p:cNvSpPr txBox="1"/>
          <p:nvPr/>
        </p:nvSpPr>
        <p:spPr>
          <a:xfrm>
            <a:off x="2590800" y="609600"/>
            <a:ext cx="39624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Đối ngoại:</a:t>
            </a:r>
            <a:endParaRPr/>
          </a:p>
        </p:txBody>
      </p:sp>
      <p:sp>
        <p:nvSpPr>
          <p:cNvPr id="162" name="Google Shape;162;p8"/>
          <p:cNvSpPr txBox="1"/>
          <p:nvPr/>
        </p:nvSpPr>
        <p:spPr>
          <a:xfrm>
            <a:off x="2004291" y="1600200"/>
            <a:ext cx="8663709"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 Nguyên tắc: Thêm bạn bớt thù</a:t>
            </a:r>
            <a:endParaRPr sz="3200">
              <a:solidFill>
                <a:schemeClr val="dk1"/>
              </a:solidFill>
              <a:latin typeface="Times New Roman"/>
              <a:ea typeface="Times New Roman"/>
              <a:cs typeface="Times New Roman"/>
              <a:sym typeface="Times New Roman"/>
            </a:endParaRPr>
          </a:p>
          <a:p>
            <a:pPr indent="-203200" lvl="0" marL="0" marR="0" rtl="0" algn="l">
              <a:spcBef>
                <a:spcPts val="160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 Chỉ đạo cụ thể:</a:t>
            </a:r>
            <a:endParaRPr/>
          </a:p>
          <a:p>
            <a:pPr indent="0" lvl="0" marL="0" marR="0" rtl="0" algn="l">
              <a:spcBef>
                <a:spcPts val="1600"/>
              </a:spcBef>
              <a:spcAft>
                <a:spcPts val="0"/>
              </a:spcAft>
              <a:buNone/>
            </a:pPr>
            <a:r>
              <a:rPr lang="en-US" sz="3200">
                <a:solidFill>
                  <a:schemeClr val="dk1"/>
                </a:solidFill>
                <a:latin typeface="Times New Roman"/>
                <a:ea typeface="Times New Roman"/>
                <a:cs typeface="Times New Roman"/>
                <a:sym typeface="Times New Roman"/>
              </a:rPr>
              <a:t>        + Đối với Tưởng: “Hoa – Việt thân thiện”</a:t>
            </a:r>
            <a:endParaRPr/>
          </a:p>
          <a:p>
            <a:pPr indent="0" lvl="0" marL="0" marR="0" rtl="0" algn="l">
              <a:spcBef>
                <a:spcPts val="1600"/>
              </a:spcBef>
              <a:spcAft>
                <a:spcPts val="0"/>
              </a:spcAft>
              <a:buNone/>
            </a:pPr>
            <a:r>
              <a:rPr lang="en-US" sz="3200">
                <a:solidFill>
                  <a:schemeClr val="dk1"/>
                </a:solidFill>
                <a:latin typeface="Times New Roman"/>
                <a:ea typeface="Times New Roman"/>
                <a:cs typeface="Times New Roman"/>
                <a:sym typeface="Times New Roman"/>
              </a:rPr>
              <a:t>        + Đối với Pháp: Độc lập về chính trị, nhân nhượng về kinh tế</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bo phieu bau cu.jpg" id="167" name="Google Shape;167;p9"/>
          <p:cNvPicPr preferRelativeResize="0"/>
          <p:nvPr/>
        </p:nvPicPr>
        <p:blipFill rotWithShape="1">
          <a:blip r:embed="rId3">
            <a:alphaModFix/>
          </a:blip>
          <a:srcRect b="2777" l="4545" r="0" t="0"/>
          <a:stretch/>
        </p:blipFill>
        <p:spPr>
          <a:xfrm>
            <a:off x="1122180" y="3832372"/>
            <a:ext cx="2133600" cy="1778000"/>
          </a:xfrm>
          <a:prstGeom prst="rect">
            <a:avLst/>
          </a:prstGeom>
          <a:noFill/>
          <a:ln>
            <a:noFill/>
          </a:ln>
          <a:effectLst>
            <a:outerShdw blurRad="292100" rotWithShape="0" algn="tl" dir="2700000" dist="139700">
              <a:srgbClr val="333333">
                <a:alpha val="64705"/>
              </a:srgbClr>
            </a:outerShdw>
          </a:effectLst>
        </p:spPr>
      </p:pic>
      <p:pic>
        <p:nvPicPr>
          <p:cNvPr descr="bo nuc bo phieu.jpg" id="168" name="Google Shape;168;p9"/>
          <p:cNvPicPr preferRelativeResize="0"/>
          <p:nvPr/>
        </p:nvPicPr>
        <p:blipFill rotWithShape="1">
          <a:blip r:embed="rId4">
            <a:alphaModFix/>
          </a:blip>
          <a:srcRect b="0" l="0" r="0" t="0"/>
          <a:stretch/>
        </p:blipFill>
        <p:spPr>
          <a:xfrm>
            <a:off x="3136718" y="3832372"/>
            <a:ext cx="2176462" cy="1779588"/>
          </a:xfrm>
          <a:prstGeom prst="rect">
            <a:avLst/>
          </a:prstGeom>
          <a:noFill/>
          <a:ln>
            <a:noFill/>
          </a:ln>
          <a:effectLst>
            <a:outerShdw blurRad="292100" rotWithShape="0" algn="tl" dir="2700000" dist="139700">
              <a:srgbClr val="333333">
                <a:alpha val="64705"/>
              </a:srgbClr>
            </a:outerShdw>
          </a:effectLst>
        </p:spPr>
      </p:pic>
      <p:pic>
        <p:nvPicPr>
          <p:cNvPr descr="Bác nói chuyện với 10 vạn đồng bào.png" id="169" name="Google Shape;169;p9"/>
          <p:cNvPicPr preferRelativeResize="0"/>
          <p:nvPr/>
        </p:nvPicPr>
        <p:blipFill rotWithShape="1">
          <a:blip r:embed="rId5">
            <a:alphaModFix/>
          </a:blip>
          <a:srcRect b="33037" l="1514" r="0" t="5580"/>
          <a:stretch/>
        </p:blipFill>
        <p:spPr>
          <a:xfrm>
            <a:off x="4474980" y="2536972"/>
            <a:ext cx="2981325" cy="1828800"/>
          </a:xfrm>
          <a:prstGeom prst="rect">
            <a:avLst/>
          </a:prstGeom>
          <a:noFill/>
          <a:ln>
            <a:noFill/>
          </a:ln>
          <a:effectLst>
            <a:outerShdw blurRad="292100" rotWithShape="0" algn="tl" dir="2700000" dist="139700">
              <a:srgbClr val="333333">
                <a:alpha val="64705"/>
              </a:srgbClr>
            </a:outerShdw>
          </a:effectLst>
        </p:spPr>
      </p:pic>
      <p:sp>
        <p:nvSpPr>
          <p:cNvPr id="170" name="Google Shape;170;p9"/>
          <p:cNvSpPr txBox="1"/>
          <p:nvPr/>
        </p:nvSpPr>
        <p:spPr>
          <a:xfrm>
            <a:off x="2514600" y="290946"/>
            <a:ext cx="7467600"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CÁC BIỆN PHÁP THỰC HIỆN NHIỆM VỤ</a:t>
            </a:r>
            <a:endParaRPr/>
          </a:p>
        </p:txBody>
      </p:sp>
      <p:pic>
        <p:nvPicPr>
          <p:cNvPr descr="Copy of qhoi1-bho.jpg" id="171" name="Google Shape;171;p9"/>
          <p:cNvPicPr preferRelativeResize="0"/>
          <p:nvPr/>
        </p:nvPicPr>
        <p:blipFill rotWithShape="1">
          <a:blip r:embed="rId6">
            <a:alphaModFix/>
          </a:blip>
          <a:srcRect b="0" l="0" r="0" t="0"/>
          <a:stretch/>
        </p:blipFill>
        <p:spPr>
          <a:xfrm>
            <a:off x="7218180" y="1241572"/>
            <a:ext cx="2819400" cy="2095500"/>
          </a:xfrm>
          <a:prstGeom prst="rect">
            <a:avLst/>
          </a:prstGeom>
          <a:noFill/>
          <a:ln>
            <a:noFill/>
          </a:ln>
          <a:effectLst>
            <a:outerShdw blurRad="292100" rotWithShape="0" algn="tl" dir="2700000" dist="139700">
              <a:srgbClr val="333333">
                <a:alpha val="64705"/>
              </a:srgbClr>
            </a:outerShdw>
          </a:effectLst>
        </p:spPr>
      </p:pic>
      <p:sp>
        <p:nvSpPr>
          <p:cNvPr id="172" name="Google Shape;172;p9"/>
          <p:cNvSpPr txBox="1"/>
          <p:nvPr/>
        </p:nvSpPr>
        <p:spPr>
          <a:xfrm>
            <a:off x="381000" y="1768475"/>
            <a:ext cx="5257800" cy="45720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Clr>
                <a:schemeClr val="dk1"/>
              </a:buClr>
              <a:buSzPts val="2800"/>
              <a:buFont typeface="Noto Sans Symbols"/>
              <a:buNone/>
            </a:pPr>
            <a:r>
              <a:rPr lang="en-US" sz="2800">
                <a:solidFill>
                  <a:schemeClr val="dk1"/>
                </a:solidFill>
                <a:latin typeface="Times New Roman"/>
                <a:ea typeface="Times New Roman"/>
                <a:cs typeface="Times New Roman"/>
                <a:sym typeface="Times New Roman"/>
              </a:rPr>
              <a:t>- X</a:t>
            </a:r>
            <a:r>
              <a:rPr lang="en-US" sz="2400">
                <a:solidFill>
                  <a:schemeClr val="dk1"/>
                </a:solidFill>
                <a:latin typeface="Times New Roman"/>
                <a:ea typeface="Times New Roman"/>
                <a:cs typeface="Times New Roman"/>
                <a:sym typeface="Times New Roman"/>
              </a:rPr>
              <a:t>úc tiến bầu cử quốc hội</a:t>
            </a:r>
            <a:endParaRPr sz="2800">
              <a:solidFill>
                <a:schemeClr val="dk1"/>
              </a:solidFill>
              <a:latin typeface="Times New Roman"/>
              <a:ea typeface="Times New Roman"/>
              <a:cs typeface="Times New Roman"/>
              <a:sym typeface="Times New Roman"/>
            </a:endParaRPr>
          </a:p>
        </p:txBody>
      </p:sp>
      <p:sp>
        <p:nvSpPr>
          <p:cNvPr id="173" name="Google Shape;173;p9"/>
          <p:cNvSpPr/>
          <p:nvPr/>
        </p:nvSpPr>
        <p:spPr>
          <a:xfrm>
            <a:off x="1045980" y="5661172"/>
            <a:ext cx="4343400" cy="762000"/>
          </a:xfrm>
          <a:prstGeom prst="roundRect">
            <a:avLst>
              <a:gd fmla="val 50000"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	Ng</a:t>
            </a:r>
            <a:r>
              <a:rPr b="1" lang="en-US" sz="1600">
                <a:solidFill>
                  <a:schemeClr val="dk1"/>
                </a:solidFill>
                <a:latin typeface="Times New Roman"/>
                <a:ea typeface="Times New Roman"/>
                <a:cs typeface="Times New Roman"/>
                <a:sym typeface="Times New Roman"/>
              </a:rPr>
              <a:t>ười dân nô nức đi bỏ phiếu bầu Quốc hội khoá I (6/01/1946) lần đầu tiên được thực hiện quyền công dân của mình</a:t>
            </a:r>
            <a:endParaRPr b="1" sz="1600">
              <a:solidFill>
                <a:srgbClr val="1A1A70"/>
              </a:solidFill>
              <a:latin typeface="Times New Roman"/>
              <a:ea typeface="Times New Roman"/>
              <a:cs typeface="Times New Roman"/>
              <a:sym typeface="Times New Roman"/>
            </a:endParaRPr>
          </a:p>
        </p:txBody>
      </p:sp>
      <p:sp>
        <p:nvSpPr>
          <p:cNvPr id="174" name="Google Shape;174;p9"/>
          <p:cNvSpPr/>
          <p:nvPr/>
        </p:nvSpPr>
        <p:spPr>
          <a:xfrm>
            <a:off x="5313180" y="4441972"/>
            <a:ext cx="2819400" cy="762000"/>
          </a:xfrm>
          <a:prstGeom prst="roundRect">
            <a:avLst>
              <a:gd fmla="val 50000"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	C</a:t>
            </a:r>
            <a:r>
              <a:rPr b="1" lang="en-US" sz="1600">
                <a:solidFill>
                  <a:schemeClr val="dk1"/>
                </a:solidFill>
                <a:latin typeface="Times New Roman"/>
                <a:ea typeface="Times New Roman"/>
                <a:cs typeface="Times New Roman"/>
                <a:sym typeface="Times New Roman"/>
              </a:rPr>
              <a:t>ác đại biểu quốc hội trúng cử của Hà Nội ra mắt quốc dân đồng bào</a:t>
            </a:r>
            <a:endParaRPr b="1" sz="1600">
              <a:solidFill>
                <a:srgbClr val="1A1A70"/>
              </a:solidFill>
              <a:latin typeface="Times New Roman"/>
              <a:ea typeface="Times New Roman"/>
              <a:cs typeface="Times New Roman"/>
              <a:sym typeface="Times New Roman"/>
            </a:endParaRPr>
          </a:p>
        </p:txBody>
      </p:sp>
      <p:sp>
        <p:nvSpPr>
          <p:cNvPr id="175" name="Google Shape;175;p9"/>
          <p:cNvSpPr/>
          <p:nvPr/>
        </p:nvSpPr>
        <p:spPr>
          <a:xfrm>
            <a:off x="7446780" y="3375172"/>
            <a:ext cx="2590800" cy="762000"/>
          </a:xfrm>
          <a:prstGeom prst="roundRect">
            <a:avLst>
              <a:gd fmla="val 50000"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	Phiên họp đầu tiên của Quốc hội khoá I họp ngày 2 – 3 - 1946</a:t>
            </a:r>
            <a:endParaRPr/>
          </a:p>
        </p:txBody>
      </p:sp>
      <p:sp>
        <p:nvSpPr>
          <p:cNvPr id="176" name="Google Shape;176;p9"/>
          <p:cNvSpPr txBox="1"/>
          <p:nvPr/>
        </p:nvSpPr>
        <p:spPr>
          <a:xfrm>
            <a:off x="381000" y="1311275"/>
            <a:ext cx="4114800" cy="396875"/>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Noto Sans Symbols"/>
              <a:buChar char="❖"/>
            </a:pPr>
            <a:r>
              <a:rPr b="1" lang="en-US" sz="2000">
                <a:solidFill>
                  <a:schemeClr val="dk1"/>
                </a:solidFill>
                <a:latin typeface="Times New Roman"/>
                <a:ea typeface="Times New Roman"/>
                <a:cs typeface="Times New Roman"/>
                <a:sym typeface="Times New Roman"/>
              </a:rPr>
              <a:t> VỀ CHÍNH TRỊ</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2020-05-27T05:21:30Z</dcterms:created>
  <dc:creator>Toan Le</dc:creator>
</cp:coreProperties>
</file>